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83" r:id="rId4"/>
    <p:sldId id="284" r:id="rId5"/>
    <p:sldId id="285" r:id="rId6"/>
    <p:sldId id="260" r:id="rId7"/>
    <p:sldId id="265" r:id="rId8"/>
    <p:sldId id="264" r:id="rId9"/>
    <p:sldId id="261" r:id="rId10"/>
    <p:sldId id="263" r:id="rId11"/>
    <p:sldId id="262" r:id="rId12"/>
    <p:sldId id="266" r:id="rId13"/>
    <p:sldId id="267" r:id="rId14"/>
    <p:sldId id="268" r:id="rId15"/>
    <p:sldId id="269" r:id="rId16"/>
    <p:sldId id="272" r:id="rId17"/>
    <p:sldId id="301" r:id="rId18"/>
    <p:sldId id="273"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4780" autoAdjust="0"/>
  </p:normalViewPr>
  <p:slideViewPr>
    <p:cSldViewPr snapToGrid="0">
      <p:cViewPr>
        <p:scale>
          <a:sx n="90" d="100"/>
          <a:sy n="90" d="100"/>
        </p:scale>
        <p:origin x="11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7A559-1D0F-44A4-959D-66B3D47CA7C1}" type="datetimeFigureOut">
              <a:rPr lang="en-GB" smtClean="0"/>
              <a:t>23/05/2023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99892-3E12-4CAA-AECF-0272E1C77C60}" type="slidenum">
              <a:rPr lang="en-GB" smtClean="0"/>
              <a:t>‹#›</a:t>
            </a:fld>
            <a:endParaRPr lang="en-GB"/>
          </a:p>
        </p:txBody>
      </p:sp>
    </p:spTree>
    <p:extLst>
      <p:ext uri="{BB962C8B-B14F-4D97-AF65-F5344CB8AC3E}">
        <p14:creationId xmlns:p14="http://schemas.microsoft.com/office/powerpoint/2010/main" val="95065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Calls to the Trauma coordination services are recorded</a:t>
            </a:r>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4</a:t>
            </a:fld>
            <a:endParaRPr lang="en-GB"/>
          </a:p>
        </p:txBody>
      </p:sp>
    </p:spTree>
    <p:extLst>
      <p:ext uri="{BB962C8B-B14F-4D97-AF65-F5344CB8AC3E}">
        <p14:creationId xmlns:p14="http://schemas.microsoft.com/office/powerpoint/2010/main" val="12995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Trauma Network system should ensure that the Emergency Department are aware that you will be arriving. The idea is to ensure the patient is given a quick assessment before moving on to the relevant destination. Also to ensure the patient is entered on to the hospital admission system and given a patient ID band. There have been issues with unlabelled patients and patients in corridors or lifts that need urgent medical attention beyond the contents of the transfer bag.</a:t>
            </a:r>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5</a:t>
            </a:fld>
            <a:endParaRPr lang="en-GB"/>
          </a:p>
        </p:txBody>
      </p:sp>
    </p:spTree>
    <p:extLst>
      <p:ext uri="{BB962C8B-B14F-4D97-AF65-F5344CB8AC3E}">
        <p14:creationId xmlns:p14="http://schemas.microsoft.com/office/powerpoint/2010/main" val="300697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secondary survey should be completed following primary survey, before transfer out to another hospital. Injuries such as Leg, ankle and wrist fractures could be missed by transferring hospital personnel. These could be stabilised to help prevent pain for the patient on the transfer.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Discussion with delegates,</a:t>
            </a:r>
            <a:r>
              <a:rPr lang="en-GB" baseline="0" dirty="0"/>
              <a:t> how to package this type of patient for transfer.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Transfer of patients with brain injuries can be potentially hazardous, if poorly performed.  Poor transfers can result in significantly greater secondary brain injury with worse patient outcomes as a result.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7</a:t>
            </a:fld>
            <a:endParaRPr lang="en-GB"/>
          </a:p>
        </p:txBody>
      </p:sp>
    </p:spTree>
    <p:extLst>
      <p:ext uri="{BB962C8B-B14F-4D97-AF65-F5344CB8AC3E}">
        <p14:creationId xmlns:p14="http://schemas.microsoft.com/office/powerpoint/2010/main" val="339077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exists a balance, however, between the ideal list above and the real world environment where difficulties gaining invasive access may significantly delay life-threatening surgery.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Sometimes compromise is needed and it is always worth discussing these with the surgeons/</a:t>
            </a:r>
            <a:r>
              <a:rPr lang="en-US" sz="1200" kern="1200" dirty="0" err="1">
                <a:solidFill>
                  <a:schemeClr val="tx1"/>
                </a:solidFill>
                <a:latin typeface="+mn-lt"/>
                <a:ea typeface="+mn-ea"/>
                <a:cs typeface="+mn-cs"/>
              </a:rPr>
              <a:t>anaesthetists</a:t>
            </a:r>
            <a:r>
              <a:rPr lang="en-US" sz="1200" kern="1200" dirty="0">
                <a:solidFill>
                  <a:schemeClr val="tx1"/>
                </a:solidFill>
                <a:latin typeface="+mn-lt"/>
                <a:ea typeface="+mn-ea"/>
                <a:cs typeface="+mn-cs"/>
              </a:rPr>
              <a:t> at the receiving hospital if in doubt.</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Significant evidence in head injury  to show MAP below 90 </a:t>
            </a:r>
            <a:r>
              <a:rPr lang="en-US" sz="1200" kern="1200" dirty="0" err="1">
                <a:solidFill>
                  <a:schemeClr val="tx1"/>
                </a:solidFill>
                <a:effectLst/>
                <a:latin typeface="+mn-lt"/>
                <a:ea typeface="+mn-ea"/>
                <a:cs typeface="+mn-cs"/>
              </a:rPr>
              <a:t>mmhg</a:t>
            </a:r>
            <a:r>
              <a:rPr lang="en-US" sz="1200" kern="1200" dirty="0">
                <a:solidFill>
                  <a:schemeClr val="tx1"/>
                </a:solidFill>
                <a:effectLst/>
                <a:latin typeface="+mn-lt"/>
                <a:ea typeface="+mn-ea"/>
                <a:cs typeface="+mn-cs"/>
              </a:rPr>
              <a:t> is associated with increased morbidity  and mortality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Collars and ET ties should not be over tight as this will prevent cerebral venous drainage and therefore increase ICP.</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stabilised the neuro patient must be monitored to ensure these parameters are maintained. Thus ETCO2 and </a:t>
            </a:r>
            <a:r>
              <a:rPr lang="en-GB" sz="1200" kern="1200" dirty="0" err="1">
                <a:solidFill>
                  <a:schemeClr val="tx1"/>
                </a:solidFill>
                <a:effectLst/>
                <a:latin typeface="+mn-lt"/>
                <a:ea typeface="+mn-ea"/>
                <a:cs typeface="+mn-cs"/>
              </a:rPr>
              <a:t>Sats</a:t>
            </a:r>
            <a:r>
              <a:rPr lang="en-GB" sz="1200" kern="1200" dirty="0">
                <a:solidFill>
                  <a:schemeClr val="tx1"/>
                </a:solidFill>
                <a:effectLst/>
                <a:latin typeface="+mn-lt"/>
                <a:ea typeface="+mn-ea"/>
                <a:cs typeface="+mn-cs"/>
              </a:rPr>
              <a:t> should be on monitor so it can be monitored throughout transfer. </a:t>
            </a:r>
          </a:p>
          <a:p>
            <a:r>
              <a:rPr lang="en-GB" sz="1200" kern="1200" dirty="0">
                <a:solidFill>
                  <a:schemeClr val="tx1"/>
                </a:solidFill>
                <a:effectLst/>
                <a:latin typeface="+mn-lt"/>
                <a:ea typeface="+mn-ea"/>
                <a:cs typeface="+mn-cs"/>
              </a:rPr>
              <a:t>As hypothermia is linked to increased mortality and </a:t>
            </a:r>
            <a:r>
              <a:rPr lang="en-US" sz="1200" kern="1200" dirty="0">
                <a:solidFill>
                  <a:schemeClr val="tx1"/>
                </a:solidFill>
                <a:effectLst/>
                <a:latin typeface="+mn-lt"/>
                <a:ea typeface="+mn-ea"/>
                <a:cs typeface="+mn-cs"/>
              </a:rPr>
              <a:t>morbidity measure temp throughout the transfer aiming for 36-37</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10</a:t>
            </a:fld>
            <a:endParaRPr lang="en-GB"/>
          </a:p>
        </p:txBody>
      </p:sp>
    </p:spTree>
    <p:extLst>
      <p:ext uri="{BB962C8B-B14F-4D97-AF65-F5344CB8AC3E}">
        <p14:creationId xmlns:p14="http://schemas.microsoft.com/office/powerpoint/2010/main" val="242920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Spinal immobilisation needs to be maintained  until cleared by CT scan and orthopaedics.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will mean log rolling patient.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Check all staff no procedure first and clear instruction.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 need to maintain cervical immobilisation during insertion of definite airway.</a:t>
            </a:r>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13</a:t>
            </a:fld>
            <a:endParaRPr lang="en-GB"/>
          </a:p>
        </p:txBody>
      </p:sp>
    </p:spTree>
    <p:extLst>
      <p:ext uri="{BB962C8B-B14F-4D97-AF65-F5344CB8AC3E}">
        <p14:creationId xmlns:p14="http://schemas.microsoft.com/office/powerpoint/2010/main" val="73757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dirty="0"/>
              <a:t>Expert knowledge to disconnect and </a:t>
            </a:r>
            <a:r>
              <a:rPr lang="en-GB" altLang="en-US" dirty="0" err="1"/>
              <a:t>rezero</a:t>
            </a:r>
            <a:r>
              <a:rPr lang="en-GB" altLang="en-US" dirty="0"/>
              <a:t> and start pumping again. </a:t>
            </a:r>
          </a:p>
          <a:p>
            <a:pPr>
              <a:spcBef>
                <a:spcPct val="0"/>
              </a:spcBef>
            </a:pPr>
            <a:r>
              <a:rPr lang="en-GB" altLang="en-US" dirty="0"/>
              <a:t>Battery life unknown as rechargeable so may need to take spare battery (also very heavy)</a:t>
            </a:r>
          </a:p>
          <a:p>
            <a:pPr>
              <a:spcBef>
                <a:spcPct val="0"/>
              </a:spcBef>
            </a:pPr>
            <a:r>
              <a:rPr lang="en-GB" altLang="en-US" dirty="0"/>
              <a:t>Work out oxygen requirements taking into account slow movements !! Really does slow you down</a:t>
            </a:r>
          </a:p>
          <a:p>
            <a:pPr>
              <a:spcBef>
                <a:spcPct val="0"/>
              </a:spcBef>
            </a:pPr>
            <a:r>
              <a:rPr lang="en-GB" altLang="en-US" dirty="0"/>
              <a:t>Due to manual handling issues and tail lift requirements Ambulance control should be made aware as they often have a set procedure</a:t>
            </a:r>
          </a:p>
          <a:p>
            <a:pPr>
              <a:spcBef>
                <a:spcPct val="0"/>
              </a:spcBef>
            </a:pPr>
            <a:r>
              <a:rPr lang="en-GB" altLang="en-US" dirty="0"/>
              <a:t>Make sure it is fixed securely otherwise it is a very dangerous missile It takes up the side chair so limits amount of space and means one of the staff on transfer has to sit rear facing (travel sickness!!!)</a:t>
            </a:r>
          </a:p>
          <a:p>
            <a:pPr>
              <a:spcBef>
                <a:spcPct val="0"/>
              </a:spcBef>
            </a:pPr>
            <a:r>
              <a:rPr lang="en-GB" altLang="en-US" dirty="0"/>
              <a:t>Best policy to go down to ambulance to secure bracket and spare battery before moving patient.</a:t>
            </a:r>
          </a:p>
          <a:p>
            <a:endParaRPr lang="en-GB" dirty="0"/>
          </a:p>
        </p:txBody>
      </p:sp>
      <p:sp>
        <p:nvSpPr>
          <p:cNvPr id="4" name="Slide Number Placeholder 3"/>
          <p:cNvSpPr>
            <a:spLocks noGrp="1"/>
          </p:cNvSpPr>
          <p:nvPr>
            <p:ph type="sldNum" sz="quarter" idx="10"/>
          </p:nvPr>
        </p:nvSpPr>
        <p:spPr/>
        <p:txBody>
          <a:bodyPr/>
          <a:lstStyle/>
          <a:p>
            <a:fld id="{93799892-3E12-4CAA-AECF-0272E1C77C60}" type="slidenum">
              <a:rPr lang="en-GB" smtClean="0"/>
              <a:t>18</a:t>
            </a:fld>
            <a:endParaRPr lang="en-GB"/>
          </a:p>
        </p:txBody>
      </p:sp>
    </p:spTree>
    <p:extLst>
      <p:ext uri="{BB962C8B-B14F-4D97-AF65-F5344CB8AC3E}">
        <p14:creationId xmlns:p14="http://schemas.microsoft.com/office/powerpoint/2010/main" val="298923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a:t>
            </a:r>
            <a:r>
              <a:rPr lang="en-GB" baseline="0" dirty="0"/>
              <a:t> is currently being undertaken by the paediatric critical care society to produce a standard formulary / prescription for </a:t>
            </a:r>
            <a:r>
              <a:rPr lang="en-GB" baseline="0" dirty="0" err="1"/>
              <a:t>paeds</a:t>
            </a:r>
            <a:r>
              <a:rPr lang="en-GB" baseline="0" dirty="0"/>
              <a:t> ICU and retrieval.</a:t>
            </a:r>
          </a:p>
          <a:p>
            <a:endParaRPr lang="en-GB" baseline="0" dirty="0"/>
          </a:p>
          <a:p>
            <a:r>
              <a:rPr lang="en-GB" baseline="0" dirty="0"/>
              <a:t>Paediatric units are able to get this populated and printed – utilise them and ask upon arrival</a:t>
            </a:r>
            <a:endParaRPr lang="en-GB" dirty="0"/>
          </a:p>
        </p:txBody>
      </p:sp>
      <p:sp>
        <p:nvSpPr>
          <p:cNvPr id="4" name="Slide Number Placeholder 3"/>
          <p:cNvSpPr>
            <a:spLocks noGrp="1"/>
          </p:cNvSpPr>
          <p:nvPr>
            <p:ph type="sldNum" sz="quarter" idx="10"/>
          </p:nvPr>
        </p:nvSpPr>
        <p:spPr/>
        <p:txBody>
          <a:bodyPr/>
          <a:lstStyle/>
          <a:p>
            <a:fld id="{3164F052-79DE-4B3B-9D4F-17CF0318C956}" type="slidenum">
              <a:rPr lang="en-GB" smtClean="0"/>
              <a:t>23</a:t>
            </a:fld>
            <a:endParaRPr lang="en-GB"/>
          </a:p>
        </p:txBody>
      </p:sp>
    </p:spTree>
    <p:extLst>
      <p:ext uri="{BB962C8B-B14F-4D97-AF65-F5344CB8AC3E}">
        <p14:creationId xmlns:p14="http://schemas.microsoft.com/office/powerpoint/2010/main" val="94526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64F052-79DE-4B3B-9D4F-17CF0318C956}" type="slidenum">
              <a:rPr lang="en-GB" smtClean="0"/>
              <a:t>25</a:t>
            </a:fld>
            <a:endParaRPr lang="en-GB"/>
          </a:p>
        </p:txBody>
      </p:sp>
    </p:spTree>
    <p:extLst>
      <p:ext uri="{BB962C8B-B14F-4D97-AF65-F5344CB8AC3E}">
        <p14:creationId xmlns:p14="http://schemas.microsoft.com/office/powerpoint/2010/main" val="3400723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the STOPP tool, used by most UK Paediatric transfer services. </a:t>
            </a:r>
          </a:p>
          <a:p>
            <a:endParaRPr lang="en-GB" baseline="0" dirty="0"/>
          </a:p>
          <a:p>
            <a:r>
              <a:rPr lang="en-GB" baseline="0" dirty="0"/>
              <a:t>It was designed for staff who need to bring in a time critical paediatric patient. </a:t>
            </a:r>
            <a:endParaRPr lang="en-GB" dirty="0"/>
          </a:p>
        </p:txBody>
      </p:sp>
      <p:sp>
        <p:nvSpPr>
          <p:cNvPr id="4" name="Slide Number Placeholder 3"/>
          <p:cNvSpPr>
            <a:spLocks noGrp="1"/>
          </p:cNvSpPr>
          <p:nvPr>
            <p:ph type="sldNum" sz="quarter" idx="10"/>
          </p:nvPr>
        </p:nvSpPr>
        <p:spPr/>
        <p:txBody>
          <a:bodyPr/>
          <a:lstStyle/>
          <a:p>
            <a:fld id="{3164F052-79DE-4B3B-9D4F-17CF0318C956}" type="slidenum">
              <a:rPr lang="en-GB" smtClean="0"/>
              <a:t>29</a:t>
            </a:fld>
            <a:endParaRPr lang="en-GB"/>
          </a:p>
        </p:txBody>
      </p:sp>
    </p:spTree>
    <p:extLst>
      <p:ext uri="{BB962C8B-B14F-4D97-AF65-F5344CB8AC3E}">
        <p14:creationId xmlns:p14="http://schemas.microsoft.com/office/powerpoint/2010/main" val="350008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FA463A-C7B4-43B1-A9B1-884AB949638B}"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18028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FA463A-C7B4-43B1-A9B1-884AB949638B}"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270399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FA463A-C7B4-43B1-A9B1-884AB949638B}"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19697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FA463A-C7B4-43B1-A9B1-884AB949638B}"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306524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FA463A-C7B4-43B1-A9B1-884AB949638B}"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1429034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FA463A-C7B4-43B1-A9B1-884AB949638B}"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291910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FA463A-C7B4-43B1-A9B1-884AB949638B}"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12789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FA463A-C7B4-43B1-A9B1-884AB949638B}"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52853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A463A-C7B4-43B1-A9B1-884AB949638B}"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265655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FA463A-C7B4-43B1-A9B1-884AB949638B}"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23929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FA463A-C7B4-43B1-A9B1-884AB949638B}"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350414-ACE3-4A8B-850C-A5D5CEDDFEA5}" type="slidenum">
              <a:rPr lang="en-GB" smtClean="0"/>
              <a:t>‹#›</a:t>
            </a:fld>
            <a:endParaRPr lang="en-GB"/>
          </a:p>
        </p:txBody>
      </p:sp>
    </p:spTree>
    <p:extLst>
      <p:ext uri="{BB962C8B-B14F-4D97-AF65-F5344CB8AC3E}">
        <p14:creationId xmlns:p14="http://schemas.microsoft.com/office/powerpoint/2010/main" val="319169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A463A-C7B4-43B1-A9B1-884AB949638B}" type="datetimeFigureOut">
              <a:rPr lang="en-GB" smtClean="0"/>
              <a:t>23/05/2023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50414-ACE3-4A8B-850C-A5D5CEDDFEA5}" type="slidenum">
              <a:rPr lang="en-GB" smtClean="0"/>
              <a:t>‹#›</a:t>
            </a:fld>
            <a:endParaRPr lang="en-GB"/>
          </a:p>
        </p:txBody>
      </p:sp>
    </p:spTree>
    <p:extLst>
      <p:ext uri="{BB962C8B-B14F-4D97-AF65-F5344CB8AC3E}">
        <p14:creationId xmlns:p14="http://schemas.microsoft.com/office/powerpoint/2010/main" val="1840391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andreastofengland.co.uk/drug-calculato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Special Considerations</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47818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306"/>
            <a:ext cx="10515600" cy="1325563"/>
          </a:xfrm>
        </p:spPr>
        <p:txBody>
          <a:bodyPr/>
          <a:lstStyle/>
          <a:p>
            <a:r>
              <a:rPr lang="en-US" b="1" u="sng" dirty="0"/>
              <a:t>Management of neurological injuries</a:t>
            </a:r>
            <a:endParaRPr lang="en-GB" dirty="0"/>
          </a:p>
        </p:txBody>
      </p:sp>
      <p:sp>
        <p:nvSpPr>
          <p:cNvPr id="3" name="Content Placeholder 2"/>
          <p:cNvSpPr>
            <a:spLocks noGrp="1"/>
          </p:cNvSpPr>
          <p:nvPr>
            <p:ph idx="1"/>
          </p:nvPr>
        </p:nvSpPr>
        <p:spPr>
          <a:xfrm>
            <a:off x="19183" y="1050988"/>
            <a:ext cx="3448098" cy="1314860"/>
          </a:xfrm>
        </p:spPr>
        <p:txBody>
          <a:bodyPr>
            <a:normAutofit/>
          </a:bodyPr>
          <a:lstStyle/>
          <a:p>
            <a:pPr marL="0" indent="0" algn="ctr">
              <a:buNone/>
            </a:pPr>
            <a:r>
              <a:rPr lang="en-GB" sz="2000" b="1" u="sng" dirty="0"/>
              <a:t>Key points when transferring neuro patients: </a:t>
            </a:r>
          </a:p>
          <a:p>
            <a:pPr marL="0" indent="0">
              <a:buNone/>
            </a:pPr>
            <a:endParaRPr lang="en-GB" dirty="0"/>
          </a:p>
        </p:txBody>
      </p:sp>
      <p:graphicFrame>
        <p:nvGraphicFramePr>
          <p:cNvPr id="5" name="Content Placeholder 3"/>
          <p:cNvGraphicFramePr>
            <a:graphicFrameLocks/>
          </p:cNvGraphicFramePr>
          <p:nvPr>
            <p:extLst>
              <p:ext uri="{D42A27DB-BD31-4B8C-83A1-F6EECF244321}">
                <p14:modId xmlns:p14="http://schemas.microsoft.com/office/powerpoint/2010/main" val="1525521779"/>
              </p:ext>
            </p:extLst>
          </p:nvPr>
        </p:nvGraphicFramePr>
        <p:xfrm>
          <a:off x="3732028" y="815317"/>
          <a:ext cx="7674879" cy="5455920"/>
        </p:xfrm>
        <a:graphic>
          <a:graphicData uri="http://schemas.openxmlformats.org/drawingml/2006/table">
            <a:tbl>
              <a:tblPr firstRow="1" bandRow="1">
                <a:tableStyleId>{93296810-A885-4BE3-A3E7-6D5BEEA58F35}</a:tableStyleId>
              </a:tblPr>
              <a:tblGrid>
                <a:gridCol w="7275025">
                  <a:extLst>
                    <a:ext uri="{9D8B030D-6E8A-4147-A177-3AD203B41FA5}">
                      <a16:colId xmlns:a16="http://schemas.microsoft.com/office/drawing/2014/main" val="2656228432"/>
                    </a:ext>
                  </a:extLst>
                </a:gridCol>
                <a:gridCol w="399854">
                  <a:extLst>
                    <a:ext uri="{9D8B030D-6E8A-4147-A177-3AD203B41FA5}">
                      <a16:colId xmlns:a16="http://schemas.microsoft.com/office/drawing/2014/main" val="1166124607"/>
                    </a:ext>
                  </a:extLst>
                </a:gridCol>
              </a:tblGrid>
              <a:tr h="375837">
                <a:tc gridSpan="2">
                  <a:txBody>
                    <a:bodyPr/>
                    <a:lstStyle/>
                    <a:p>
                      <a:r>
                        <a:rPr lang="en-GB" sz="2000" u="sng" dirty="0"/>
                        <a:t>Consideration</a:t>
                      </a:r>
                    </a:p>
                  </a:txBody>
                  <a:tcPr/>
                </a:tc>
                <a:tc hMerge="1">
                  <a:txBody>
                    <a:bodyPr/>
                    <a:lstStyle/>
                    <a:p>
                      <a:endParaRPr lang="en-GB" sz="1000" dirty="0"/>
                    </a:p>
                  </a:txBody>
                  <a:tcPr/>
                </a:tc>
                <a:extLst>
                  <a:ext uri="{0D108BD9-81ED-4DB2-BD59-A6C34878D82A}">
                    <a16:rowId xmlns:a16="http://schemas.microsoft.com/office/drawing/2014/main" val="3929288433"/>
                  </a:ext>
                </a:extLst>
              </a:tr>
              <a:tr h="240438">
                <a:tc gridSpan="2">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2000" dirty="0"/>
                        <a:t>Transduce at the tragus</a:t>
                      </a:r>
                    </a:p>
                  </a:txBody>
                  <a:tcPr/>
                </a:tc>
                <a:tc hMerge="1">
                  <a:txBody>
                    <a:bodyPr/>
                    <a:lstStyle/>
                    <a:p>
                      <a:endParaRPr lang="en-GB" sz="1000" dirty="0"/>
                    </a:p>
                  </a:txBody>
                  <a:tcPr/>
                </a:tc>
                <a:extLst>
                  <a:ext uri="{0D108BD9-81ED-4DB2-BD59-A6C34878D82A}">
                    <a16:rowId xmlns:a16="http://schemas.microsoft.com/office/drawing/2014/main" val="2737869704"/>
                  </a:ext>
                </a:extLst>
              </a:tr>
              <a:tr h="249634">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2.   Establish target parameters for the type of brain injury – check with neuro team</a:t>
                      </a:r>
                    </a:p>
                  </a:txBody>
                  <a:tcPr/>
                </a:tc>
                <a:tc>
                  <a:txBody>
                    <a:bodyPr/>
                    <a:lstStyle/>
                    <a:p>
                      <a:endParaRPr lang="en-GB" sz="2000" dirty="0"/>
                    </a:p>
                  </a:txBody>
                  <a:tcPr/>
                </a:tc>
                <a:extLst>
                  <a:ext uri="{0D108BD9-81ED-4DB2-BD59-A6C34878D82A}">
                    <a16:rowId xmlns:a16="http://schemas.microsoft.com/office/drawing/2014/main" val="3980321034"/>
                  </a:ext>
                </a:extLst>
              </a:tr>
              <a:tr h="240415">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3.    Not too tight ETT ties, anchor-fast is ideal</a:t>
                      </a:r>
                    </a:p>
                  </a:txBody>
                  <a:tcPr/>
                </a:tc>
                <a:tc>
                  <a:txBody>
                    <a:bodyPr/>
                    <a:lstStyle/>
                    <a:p>
                      <a:endParaRPr lang="en-GB" sz="2000" dirty="0"/>
                    </a:p>
                  </a:txBody>
                  <a:tcPr/>
                </a:tc>
                <a:extLst>
                  <a:ext uri="{0D108BD9-81ED-4DB2-BD59-A6C34878D82A}">
                    <a16:rowId xmlns:a16="http://schemas.microsoft.com/office/drawing/2014/main" val="3139191650"/>
                  </a:ext>
                </a:extLst>
              </a:tr>
              <a:tr h="253205">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4.   Head neutral alignment</a:t>
                      </a:r>
                    </a:p>
                  </a:txBody>
                  <a:tcPr/>
                </a:tc>
                <a:tc>
                  <a:txBody>
                    <a:bodyPr/>
                    <a:lstStyle/>
                    <a:p>
                      <a:endParaRPr lang="en-GB" sz="2000" dirty="0"/>
                    </a:p>
                  </a:txBody>
                  <a:tcPr/>
                </a:tc>
                <a:extLst>
                  <a:ext uri="{0D108BD9-81ED-4DB2-BD59-A6C34878D82A}">
                    <a16:rowId xmlns:a16="http://schemas.microsoft.com/office/drawing/2014/main" val="1173786105"/>
                  </a:ext>
                </a:extLst>
              </a:tr>
              <a:tr h="265419">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5.   Blood glucose 6-10</a:t>
                      </a:r>
                    </a:p>
                  </a:txBody>
                  <a:tcPr/>
                </a:tc>
                <a:tc>
                  <a:txBody>
                    <a:bodyPr/>
                    <a:lstStyle/>
                    <a:p>
                      <a:endParaRPr lang="en-GB" sz="2000" dirty="0"/>
                    </a:p>
                  </a:txBody>
                  <a:tcPr/>
                </a:tc>
                <a:extLst>
                  <a:ext uri="{0D108BD9-81ED-4DB2-BD59-A6C34878D82A}">
                    <a16:rowId xmlns:a16="http://schemas.microsoft.com/office/drawing/2014/main" val="555709545"/>
                  </a:ext>
                </a:extLst>
              </a:tr>
              <a:tr h="241009">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6.   36–37°C</a:t>
                      </a:r>
                    </a:p>
                  </a:txBody>
                  <a:tcPr/>
                </a:tc>
                <a:tc>
                  <a:txBody>
                    <a:bodyPr/>
                    <a:lstStyle/>
                    <a:p>
                      <a:endParaRPr lang="en-GB" sz="2000" dirty="0"/>
                    </a:p>
                  </a:txBody>
                  <a:tcPr/>
                </a:tc>
                <a:extLst>
                  <a:ext uri="{0D108BD9-81ED-4DB2-BD59-A6C34878D82A}">
                    <a16:rowId xmlns:a16="http://schemas.microsoft.com/office/drawing/2014/main" val="339853492"/>
                  </a:ext>
                </a:extLst>
              </a:tr>
              <a:tr h="240415">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7.   20–30° head-up tilt </a:t>
                      </a:r>
                    </a:p>
                  </a:txBody>
                  <a:tcPr/>
                </a:tc>
                <a:tc>
                  <a:txBody>
                    <a:bodyPr/>
                    <a:lstStyle/>
                    <a:p>
                      <a:endParaRPr lang="en-GB" sz="2000" dirty="0"/>
                    </a:p>
                  </a:txBody>
                  <a:tcPr/>
                </a:tc>
                <a:extLst>
                  <a:ext uri="{0D108BD9-81ED-4DB2-BD59-A6C34878D82A}">
                    <a16:rowId xmlns:a16="http://schemas.microsoft.com/office/drawing/2014/main" val="2686478310"/>
                  </a:ext>
                </a:extLst>
              </a:tr>
              <a:tr h="250532">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8.   Record pupils – pre and during</a:t>
                      </a:r>
                    </a:p>
                  </a:txBody>
                  <a:tcPr/>
                </a:tc>
                <a:tc>
                  <a:txBody>
                    <a:bodyPr/>
                    <a:lstStyle/>
                    <a:p>
                      <a:endParaRPr lang="en-GB" sz="2000" dirty="0"/>
                    </a:p>
                  </a:txBody>
                  <a:tcPr/>
                </a:tc>
                <a:extLst>
                  <a:ext uri="{0D108BD9-81ED-4DB2-BD59-A6C34878D82A}">
                    <a16:rowId xmlns:a16="http://schemas.microsoft.com/office/drawing/2014/main" val="2891282771"/>
                  </a:ext>
                </a:extLst>
              </a:tr>
              <a:tr h="249936">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9. Avoid rapid acceleration and deceleration</a:t>
                      </a:r>
                    </a:p>
                  </a:txBody>
                  <a:tcPr/>
                </a:tc>
                <a:tc>
                  <a:txBody>
                    <a:bodyPr/>
                    <a:lstStyle/>
                    <a:p>
                      <a:endParaRPr lang="en-GB" sz="2000" dirty="0"/>
                    </a:p>
                  </a:txBody>
                  <a:tcPr/>
                </a:tc>
                <a:extLst>
                  <a:ext uri="{0D108BD9-81ED-4DB2-BD59-A6C34878D82A}">
                    <a16:rowId xmlns:a16="http://schemas.microsoft.com/office/drawing/2014/main" val="966854315"/>
                  </a:ext>
                </a:extLst>
              </a:tr>
              <a:tr h="24842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10. Avoid hypoxia and hypotension</a:t>
                      </a:r>
                    </a:p>
                  </a:txBody>
                  <a:tcPr/>
                </a:tc>
                <a:tc>
                  <a:txBody>
                    <a:bodyPr/>
                    <a:lstStyle/>
                    <a:p>
                      <a:endParaRPr lang="en-GB" sz="2000" dirty="0"/>
                    </a:p>
                  </a:txBody>
                  <a:tcPr/>
                </a:tc>
                <a:extLst>
                  <a:ext uri="{0D108BD9-81ED-4DB2-BD59-A6C34878D82A}">
                    <a16:rowId xmlns:a16="http://schemas.microsoft.com/office/drawing/2014/main" val="877906620"/>
                  </a:ext>
                </a:extLst>
              </a:tr>
              <a:tr h="28956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11. PaO2 of ≥ 13 kPa and PaCO2 of 4.5–5.0 kPa</a:t>
                      </a:r>
                    </a:p>
                  </a:txBody>
                  <a:tcPr/>
                </a:tc>
                <a:tc>
                  <a:txBody>
                    <a:bodyPr/>
                    <a:lstStyle/>
                    <a:p>
                      <a:endParaRPr lang="en-GB" sz="2000" dirty="0"/>
                    </a:p>
                  </a:txBody>
                  <a:tcPr/>
                </a:tc>
                <a:extLst>
                  <a:ext uri="{0D108BD9-81ED-4DB2-BD59-A6C34878D82A}">
                    <a16:rowId xmlns:a16="http://schemas.microsoft.com/office/drawing/2014/main" val="3903994004"/>
                  </a:ext>
                </a:extLst>
              </a:tr>
              <a:tr h="28956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12. Hands off Handover at receiving hospital</a:t>
                      </a:r>
                    </a:p>
                  </a:txBody>
                  <a:tcPr/>
                </a:tc>
                <a:tc>
                  <a:txBody>
                    <a:bodyPr/>
                    <a:lstStyle/>
                    <a:p>
                      <a:endParaRPr lang="en-GB" sz="2000" dirty="0"/>
                    </a:p>
                  </a:txBody>
                  <a:tcPr/>
                </a:tc>
                <a:extLst>
                  <a:ext uri="{0D108BD9-81ED-4DB2-BD59-A6C34878D82A}">
                    <a16:rowId xmlns:a16="http://schemas.microsoft.com/office/drawing/2014/main" val="3730138480"/>
                  </a:ext>
                </a:extLst>
              </a:tr>
            </a:tbl>
          </a:graphicData>
        </a:graphic>
      </p:graphicFrame>
      <p:sp>
        <p:nvSpPr>
          <p:cNvPr id="6" name="Content Placeholder 2"/>
          <p:cNvSpPr txBox="1">
            <a:spLocks/>
          </p:cNvSpPr>
          <p:nvPr/>
        </p:nvSpPr>
        <p:spPr>
          <a:xfrm>
            <a:off x="3272059" y="6522899"/>
            <a:ext cx="8596668" cy="3609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400" b="1" dirty="0"/>
              <a:t>(</a:t>
            </a:r>
            <a:r>
              <a:rPr lang="en-GB" sz="1400" b="1" dirty="0" err="1"/>
              <a:t>Nathanson</a:t>
            </a:r>
            <a:r>
              <a:rPr lang="en-GB" sz="1400" b="1" dirty="0"/>
              <a:t> et al., 2019) – Guidelines for the safe transfer of brain injured patients</a:t>
            </a:r>
          </a:p>
        </p:txBody>
      </p:sp>
      <p:sp>
        <p:nvSpPr>
          <p:cNvPr id="7" name="TextBox 3"/>
          <p:cNvSpPr txBox="1"/>
          <p:nvPr/>
        </p:nvSpPr>
        <p:spPr>
          <a:xfrm>
            <a:off x="10289310" y="6587952"/>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69C0-AB47-644C-84F9-061E1E5D6EC8}"/>
              </a:ext>
            </a:extLst>
          </p:cNvPr>
          <p:cNvSpPr>
            <a:spLocks noGrp="1"/>
          </p:cNvSpPr>
          <p:nvPr>
            <p:ph type="title"/>
          </p:nvPr>
        </p:nvSpPr>
        <p:spPr>
          <a:xfrm>
            <a:off x="838200" y="-262202"/>
            <a:ext cx="10515600" cy="1325563"/>
          </a:xfrm>
        </p:spPr>
        <p:txBody>
          <a:bodyPr/>
          <a:lstStyle/>
          <a:p>
            <a:r>
              <a:rPr lang="en-US" b="1" dirty="0"/>
              <a:t>Parameters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17037103"/>
              </p:ext>
            </p:extLst>
          </p:nvPr>
        </p:nvGraphicFramePr>
        <p:xfrm>
          <a:off x="669850" y="648583"/>
          <a:ext cx="10463869" cy="5181600"/>
        </p:xfrm>
        <a:graphic>
          <a:graphicData uri="http://schemas.openxmlformats.org/drawingml/2006/table">
            <a:tbl>
              <a:tblPr firstRow="1" bandRow="1">
                <a:tableStyleId>{93296810-A885-4BE3-A3E7-6D5BEEA58F35}</a:tableStyleId>
              </a:tblPr>
              <a:tblGrid>
                <a:gridCol w="2092774">
                  <a:extLst>
                    <a:ext uri="{9D8B030D-6E8A-4147-A177-3AD203B41FA5}">
                      <a16:colId xmlns:a16="http://schemas.microsoft.com/office/drawing/2014/main" val="2357851558"/>
                    </a:ext>
                  </a:extLst>
                </a:gridCol>
                <a:gridCol w="1511828">
                  <a:extLst>
                    <a:ext uri="{9D8B030D-6E8A-4147-A177-3AD203B41FA5}">
                      <a16:colId xmlns:a16="http://schemas.microsoft.com/office/drawing/2014/main" val="1679231864"/>
                    </a:ext>
                  </a:extLst>
                </a:gridCol>
                <a:gridCol w="1922548">
                  <a:extLst>
                    <a:ext uri="{9D8B030D-6E8A-4147-A177-3AD203B41FA5}">
                      <a16:colId xmlns:a16="http://schemas.microsoft.com/office/drawing/2014/main" val="2449438012"/>
                    </a:ext>
                  </a:extLst>
                </a:gridCol>
                <a:gridCol w="3316679">
                  <a:extLst>
                    <a:ext uri="{9D8B030D-6E8A-4147-A177-3AD203B41FA5}">
                      <a16:colId xmlns:a16="http://schemas.microsoft.com/office/drawing/2014/main" val="1455806639"/>
                    </a:ext>
                  </a:extLst>
                </a:gridCol>
                <a:gridCol w="1620040">
                  <a:extLst>
                    <a:ext uri="{9D8B030D-6E8A-4147-A177-3AD203B41FA5}">
                      <a16:colId xmlns:a16="http://schemas.microsoft.com/office/drawing/2014/main" val="457217954"/>
                    </a:ext>
                  </a:extLst>
                </a:gridCol>
              </a:tblGrid>
              <a:tr h="563570">
                <a:tc>
                  <a:txBody>
                    <a:bodyPr/>
                    <a:lstStyle/>
                    <a:p>
                      <a:pPr algn="ctr"/>
                      <a:endParaRPr lang="en-GB" sz="1200" dirty="0"/>
                    </a:p>
                  </a:txBody>
                  <a:tcPr/>
                </a:tc>
                <a:tc>
                  <a:txBody>
                    <a:bodyPr/>
                    <a:lstStyle/>
                    <a:p>
                      <a:pPr algn="ctr"/>
                      <a:r>
                        <a:rPr lang="en-GB" sz="1600" dirty="0"/>
                        <a:t>TBI</a:t>
                      </a:r>
                      <a:r>
                        <a:rPr lang="en-GB" sz="1600" baseline="0" dirty="0"/>
                        <a:t> (including TSAH</a:t>
                      </a:r>
                      <a:endParaRPr lang="en-GB" sz="1600" dirty="0"/>
                    </a:p>
                  </a:txBody>
                  <a:tcPr/>
                </a:tc>
                <a:tc>
                  <a:txBody>
                    <a:bodyPr/>
                    <a:lstStyle/>
                    <a:p>
                      <a:pPr algn="ctr"/>
                      <a:r>
                        <a:rPr lang="en-GB" sz="1600" dirty="0"/>
                        <a:t>ICH/Haemorrhagic</a:t>
                      </a:r>
                      <a:r>
                        <a:rPr lang="en-GB" sz="1600" baseline="0" dirty="0"/>
                        <a:t> stroke</a:t>
                      </a:r>
                      <a:endParaRPr lang="en-GB" sz="1600" dirty="0"/>
                    </a:p>
                  </a:txBody>
                  <a:tcPr/>
                </a:tc>
                <a:tc>
                  <a:txBody>
                    <a:bodyPr/>
                    <a:lstStyle/>
                    <a:p>
                      <a:pPr algn="ctr"/>
                      <a:r>
                        <a:rPr lang="en-GB" sz="1600" dirty="0"/>
                        <a:t>Acute Ischaemic</a:t>
                      </a:r>
                      <a:r>
                        <a:rPr lang="en-GB" sz="1600" baseline="0" dirty="0"/>
                        <a:t> Stroke</a:t>
                      </a:r>
                      <a:endParaRPr lang="en-GB" sz="1600" dirty="0"/>
                    </a:p>
                  </a:txBody>
                  <a:tcPr/>
                </a:tc>
                <a:tc>
                  <a:txBody>
                    <a:bodyPr/>
                    <a:lstStyle/>
                    <a:p>
                      <a:pPr algn="ctr"/>
                      <a:r>
                        <a:rPr lang="en-GB" sz="1600" dirty="0"/>
                        <a:t>Spontaneous SAH</a:t>
                      </a:r>
                    </a:p>
                  </a:txBody>
                  <a:tcPr/>
                </a:tc>
                <a:extLst>
                  <a:ext uri="{0D108BD9-81ED-4DB2-BD59-A6C34878D82A}">
                    <a16:rowId xmlns:a16="http://schemas.microsoft.com/office/drawing/2014/main" val="3243089898"/>
                  </a:ext>
                </a:extLst>
              </a:tr>
              <a:tr h="2461911">
                <a:tc>
                  <a:txBody>
                    <a:bodyPr/>
                    <a:lstStyle/>
                    <a:p>
                      <a:pPr algn="ctr"/>
                      <a:r>
                        <a:rPr lang="en-GB" sz="2000" b="1" dirty="0"/>
                        <a:t>Systolic BP</a:t>
                      </a:r>
                      <a:r>
                        <a:rPr lang="en-GB" sz="2000" b="1" baseline="0" dirty="0"/>
                        <a:t> (</a:t>
                      </a:r>
                      <a:r>
                        <a:rPr lang="en-GB" sz="2000" b="1" baseline="0" dirty="0" err="1"/>
                        <a:t>mmHG</a:t>
                      </a:r>
                      <a:r>
                        <a:rPr lang="en-GB" sz="2000" b="1" baseline="0" dirty="0"/>
                        <a:t>)</a:t>
                      </a:r>
                      <a:endParaRPr lang="en-GB" sz="2000" b="1" dirty="0"/>
                    </a:p>
                  </a:txBody>
                  <a:tcPr/>
                </a:tc>
                <a:tc>
                  <a:txBody>
                    <a:bodyPr/>
                    <a:lstStyle/>
                    <a:p>
                      <a:pPr algn="ctr"/>
                      <a:r>
                        <a:rPr lang="en-GB" sz="2000" dirty="0"/>
                        <a:t>&gt;110 </a:t>
                      </a:r>
                    </a:p>
                    <a:p>
                      <a:pPr algn="ctr"/>
                      <a:r>
                        <a:rPr lang="en-GB" sz="2000" dirty="0"/>
                        <a:t>(and MAP &gt;90) </a:t>
                      </a:r>
                    </a:p>
                    <a:p>
                      <a:pPr algn="ctr"/>
                      <a:r>
                        <a:rPr lang="en-GB" sz="2000" dirty="0"/>
                        <a:t>&lt;150</a:t>
                      </a:r>
                    </a:p>
                  </a:txBody>
                  <a:tcPr/>
                </a:tc>
                <a:tc>
                  <a:txBody>
                    <a:bodyPr/>
                    <a:lstStyle/>
                    <a:p>
                      <a:pPr algn="ctr"/>
                      <a:r>
                        <a:rPr lang="en-GB" sz="2000" dirty="0"/>
                        <a:t>&lt;150 if</a:t>
                      </a:r>
                      <a:r>
                        <a:rPr lang="en-GB" sz="2000" baseline="0" dirty="0"/>
                        <a:t> within 6 hours of onset of symptoms/immediate surgery planned</a:t>
                      </a:r>
                      <a:endParaRPr lang="en-GB" sz="2000" dirty="0"/>
                    </a:p>
                  </a:txBody>
                  <a:tcPr/>
                </a:tc>
                <a:tc>
                  <a:txBody>
                    <a:bodyPr/>
                    <a:lstStyle/>
                    <a:p>
                      <a:pPr algn="ctr"/>
                      <a:r>
                        <a:rPr lang="en-GB" sz="2000" dirty="0"/>
                        <a:t>&lt;140</a:t>
                      </a:r>
                    </a:p>
                    <a:p>
                      <a:pPr algn="ctr"/>
                      <a:r>
                        <a:rPr lang="en-GB" sz="2000" dirty="0"/>
                        <a:t>&lt;185</a:t>
                      </a:r>
                    </a:p>
                    <a:p>
                      <a:pPr algn="ctr"/>
                      <a:r>
                        <a:rPr lang="en-GB" sz="2000" dirty="0"/>
                        <a:t>(if candidate for/has</a:t>
                      </a:r>
                      <a:r>
                        <a:rPr lang="en-GB" sz="2000" baseline="0" dirty="0"/>
                        <a:t> received </a:t>
                      </a:r>
                      <a:r>
                        <a:rPr lang="en-GB" sz="2000" dirty="0"/>
                        <a:t>thrombolysis; or &lt;220 if thrombolysis is contraindicated and being transferred for </a:t>
                      </a:r>
                      <a:r>
                        <a:rPr lang="en-GB" sz="2000" dirty="0" err="1"/>
                        <a:t>thrombectomy</a:t>
                      </a:r>
                      <a:endParaRPr lang="en-GB" sz="2000" dirty="0"/>
                    </a:p>
                    <a:p>
                      <a:pPr algn="ctr"/>
                      <a:endParaRPr lang="en-GB" sz="2000" dirty="0"/>
                    </a:p>
                  </a:txBody>
                  <a:tcPr/>
                </a:tc>
                <a:tc>
                  <a:txBody>
                    <a:bodyPr/>
                    <a:lstStyle/>
                    <a:p>
                      <a:pPr algn="ctr"/>
                      <a:r>
                        <a:rPr lang="en-GB" sz="2000" dirty="0"/>
                        <a:t>&gt;110</a:t>
                      </a:r>
                    </a:p>
                    <a:p>
                      <a:pPr algn="ctr"/>
                      <a:r>
                        <a:rPr lang="en-GB" sz="2000" dirty="0"/>
                        <a:t>&lt;160</a:t>
                      </a:r>
                    </a:p>
                  </a:txBody>
                  <a:tcPr/>
                </a:tc>
                <a:extLst>
                  <a:ext uri="{0D108BD9-81ED-4DB2-BD59-A6C34878D82A}">
                    <a16:rowId xmlns:a16="http://schemas.microsoft.com/office/drawing/2014/main" val="3314987042"/>
                  </a:ext>
                </a:extLst>
              </a:tr>
              <a:tr h="385600">
                <a:tc>
                  <a:txBody>
                    <a:bodyPr/>
                    <a:lstStyle/>
                    <a:p>
                      <a:pPr algn="ctr"/>
                      <a:r>
                        <a:rPr lang="en-GB" sz="2000" b="1" dirty="0"/>
                        <a:t>PaCO2 (</a:t>
                      </a:r>
                      <a:r>
                        <a:rPr lang="en-GB" sz="2000" b="1" dirty="0" err="1"/>
                        <a:t>kPa</a:t>
                      </a:r>
                      <a:r>
                        <a:rPr lang="en-GB" sz="2000" b="1" dirty="0"/>
                        <a:t>)</a:t>
                      </a:r>
                    </a:p>
                  </a:txBody>
                  <a:tcPr/>
                </a:tc>
                <a:tc>
                  <a:txBody>
                    <a:bodyPr/>
                    <a:lstStyle/>
                    <a:p>
                      <a:pPr algn="ctr"/>
                      <a:r>
                        <a:rPr lang="en-GB" sz="2000" dirty="0"/>
                        <a:t>4.5-5.0</a:t>
                      </a:r>
                    </a:p>
                  </a:txBody>
                  <a:tcPr/>
                </a:tc>
                <a:tc>
                  <a:txBody>
                    <a:bodyPr/>
                    <a:lstStyle/>
                    <a:p>
                      <a:pPr algn="ctr"/>
                      <a:r>
                        <a:rPr lang="en-GB" sz="2000" dirty="0"/>
                        <a:t>4.5-5.0</a:t>
                      </a:r>
                    </a:p>
                  </a:txBody>
                  <a:tcPr/>
                </a:tc>
                <a:tc>
                  <a:txBody>
                    <a:bodyPr/>
                    <a:lstStyle/>
                    <a:p>
                      <a:pPr algn="ctr"/>
                      <a:r>
                        <a:rPr lang="en-GB" sz="2000" dirty="0"/>
                        <a:t>4.5-5.0</a:t>
                      </a:r>
                    </a:p>
                  </a:txBody>
                  <a:tcPr/>
                </a:tc>
                <a:tc>
                  <a:txBody>
                    <a:bodyPr/>
                    <a:lstStyle/>
                    <a:p>
                      <a:pPr algn="ctr"/>
                      <a:r>
                        <a:rPr lang="en-GB" sz="2000" dirty="0"/>
                        <a:t>4.5-5.0</a:t>
                      </a:r>
                    </a:p>
                  </a:txBody>
                  <a:tcPr/>
                </a:tc>
                <a:extLst>
                  <a:ext uri="{0D108BD9-81ED-4DB2-BD59-A6C34878D82A}">
                    <a16:rowId xmlns:a16="http://schemas.microsoft.com/office/drawing/2014/main" val="2444056866"/>
                  </a:ext>
                </a:extLst>
              </a:tr>
              <a:tr h="1275448">
                <a:tc>
                  <a:txBody>
                    <a:bodyPr/>
                    <a:lstStyle/>
                    <a:p>
                      <a:pPr algn="ctr"/>
                      <a:r>
                        <a:rPr lang="en-GB" sz="2000" b="1" dirty="0"/>
                        <a:t>PaO2</a:t>
                      </a:r>
                      <a:r>
                        <a:rPr lang="en-GB" sz="2000" b="1" baseline="0" dirty="0"/>
                        <a:t> (</a:t>
                      </a:r>
                      <a:r>
                        <a:rPr lang="en-GB" sz="2000" b="1" baseline="0" dirty="0" err="1"/>
                        <a:t>kPa</a:t>
                      </a:r>
                      <a:r>
                        <a:rPr lang="en-GB" sz="2000" b="1" baseline="0" dirty="0"/>
                        <a:t>)</a:t>
                      </a:r>
                      <a:endParaRPr lang="en-GB" sz="2000" b="1" dirty="0"/>
                    </a:p>
                  </a:txBody>
                  <a:tcPr/>
                </a:tc>
                <a:tc>
                  <a:txBody>
                    <a:bodyPr/>
                    <a:lstStyle/>
                    <a:p>
                      <a:pPr algn="ctr"/>
                      <a:r>
                        <a:rPr lang="en-GB" sz="2000" dirty="0"/>
                        <a:t>&gt;13</a:t>
                      </a:r>
                    </a:p>
                    <a:p>
                      <a:pPr algn="ctr"/>
                      <a:r>
                        <a:rPr lang="en-GB" sz="2000" dirty="0"/>
                        <a:t>Avoid</a:t>
                      </a:r>
                      <a:r>
                        <a:rPr lang="en-GB" sz="2000" baseline="0" dirty="0"/>
                        <a:t> &lt;95% </a:t>
                      </a:r>
                      <a:r>
                        <a:rPr lang="en-GB" sz="2000" baseline="0" dirty="0" err="1"/>
                        <a:t>sats</a:t>
                      </a:r>
                      <a:endParaRPr lang="en-GB" sz="2000" dirty="0"/>
                    </a:p>
                  </a:txBody>
                  <a:tcPr/>
                </a:tc>
                <a:tc>
                  <a:txBody>
                    <a:bodyPr/>
                    <a:lstStyle/>
                    <a:p>
                      <a:pPr algn="ctr"/>
                      <a:r>
                        <a:rPr lang="en-GB" sz="2000" dirty="0"/>
                        <a:t>&gt;13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Avoid</a:t>
                      </a:r>
                      <a:r>
                        <a:rPr lang="en-GB" sz="2000" baseline="0" dirty="0"/>
                        <a:t> &lt;95% </a:t>
                      </a:r>
                      <a:r>
                        <a:rPr lang="en-GB" sz="2000" baseline="0" dirty="0" err="1"/>
                        <a:t>sats</a:t>
                      </a:r>
                      <a:endParaRPr lang="en-GB" sz="2000" dirty="0"/>
                    </a:p>
                    <a:p>
                      <a:pPr algn="ctr"/>
                      <a:endParaRPr lang="en-GB" sz="2000" dirty="0"/>
                    </a:p>
                  </a:txBody>
                  <a:tcPr/>
                </a:tc>
                <a:tc>
                  <a:txBody>
                    <a:bodyPr/>
                    <a:lstStyle/>
                    <a:p>
                      <a:pPr algn="ctr"/>
                      <a:r>
                        <a:rPr lang="en-GB" sz="2000" dirty="0"/>
                        <a:t>&gt;13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Avoid</a:t>
                      </a:r>
                      <a:r>
                        <a:rPr lang="en-GB" sz="2000" baseline="0" dirty="0"/>
                        <a:t> &lt;95% </a:t>
                      </a:r>
                      <a:r>
                        <a:rPr lang="en-GB" sz="2000" baseline="0" dirty="0" err="1"/>
                        <a:t>sats</a:t>
                      </a:r>
                      <a:endParaRPr lang="en-GB" sz="2000" dirty="0"/>
                    </a:p>
                    <a:p>
                      <a:pPr algn="ctr"/>
                      <a:endParaRPr lang="en-GB" sz="2000" dirty="0"/>
                    </a:p>
                  </a:txBody>
                  <a:tcPr/>
                </a:tc>
                <a:tc>
                  <a:txBody>
                    <a:bodyPr/>
                    <a:lstStyle/>
                    <a:p>
                      <a:pPr algn="ctr"/>
                      <a:r>
                        <a:rPr lang="en-GB" sz="2000" dirty="0"/>
                        <a:t>&gt;13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dirty="0"/>
                        <a:t>Avoid</a:t>
                      </a:r>
                      <a:r>
                        <a:rPr lang="en-GB" sz="2000" baseline="0" dirty="0"/>
                        <a:t> &lt;95% </a:t>
                      </a:r>
                      <a:r>
                        <a:rPr lang="en-GB" sz="2000" baseline="0" dirty="0" err="1"/>
                        <a:t>sats</a:t>
                      </a:r>
                      <a:endParaRPr lang="en-GB" sz="2000" dirty="0"/>
                    </a:p>
                    <a:p>
                      <a:pPr algn="ctr"/>
                      <a:endParaRPr lang="en-GB" sz="2000" dirty="0"/>
                    </a:p>
                  </a:txBody>
                  <a:tcPr/>
                </a:tc>
                <a:extLst>
                  <a:ext uri="{0D108BD9-81ED-4DB2-BD59-A6C34878D82A}">
                    <a16:rowId xmlns:a16="http://schemas.microsoft.com/office/drawing/2014/main" val="167309622"/>
                  </a:ext>
                </a:extLst>
              </a:tr>
              <a:tr h="355939">
                <a:tc gridSpan="5">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764352126"/>
                  </a:ext>
                </a:extLst>
              </a:tr>
            </a:tbl>
          </a:graphicData>
        </a:graphic>
      </p:graphicFrame>
      <p:sp>
        <p:nvSpPr>
          <p:cNvPr id="11" name="Content Placeholder 2"/>
          <p:cNvSpPr txBox="1">
            <a:spLocks/>
          </p:cNvSpPr>
          <p:nvPr/>
        </p:nvSpPr>
        <p:spPr>
          <a:xfrm>
            <a:off x="3272059" y="5571263"/>
            <a:ext cx="8596668" cy="3609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200" b="1" dirty="0"/>
              <a:t>(</a:t>
            </a:r>
            <a:r>
              <a:rPr lang="en-GB" sz="1200" b="1" dirty="0" err="1"/>
              <a:t>Nathanson</a:t>
            </a:r>
            <a:r>
              <a:rPr lang="en-GB" sz="1200" b="1" dirty="0"/>
              <a:t> et al., 2019) – Guidelines for the safe transfer of brain injured patients</a:t>
            </a:r>
          </a:p>
        </p:txBody>
      </p:sp>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8" name="Rectangle 7"/>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89" y="5822163"/>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3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Collars</a:t>
            </a:r>
          </a:p>
        </p:txBody>
      </p:sp>
      <p:sp>
        <p:nvSpPr>
          <p:cNvPr id="3" name="Content Placeholder 2"/>
          <p:cNvSpPr>
            <a:spLocks noGrp="1"/>
          </p:cNvSpPr>
          <p:nvPr>
            <p:ph idx="1"/>
          </p:nvPr>
        </p:nvSpPr>
        <p:spPr/>
        <p:txBody>
          <a:bodyPr/>
          <a:lstStyle/>
          <a:p>
            <a:r>
              <a:rPr lang="en-GB" dirty="0"/>
              <a:t>Should be properly sized and fitted (see below)</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pic>
        <p:nvPicPr>
          <p:cNvPr id="7" name="Picture 6" descr="H_0471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4718" y="3068960"/>
            <a:ext cx="1730469" cy="2592000"/>
          </a:xfrm>
          <a:prstGeom prst="rect">
            <a:avLst/>
          </a:prstGeom>
        </p:spPr>
      </p:pic>
      <p:pic>
        <p:nvPicPr>
          <p:cNvPr id="8" name="Picture 7" descr="H_0473_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908" y="3068960"/>
            <a:ext cx="1728000" cy="2592000"/>
          </a:xfrm>
          <a:prstGeom prst="rect">
            <a:avLst/>
          </a:prstGeom>
        </p:spPr>
      </p:pic>
      <p:pic>
        <p:nvPicPr>
          <p:cNvPr id="9" name="Picture 8" descr="H_0476_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2629" y="3068960"/>
            <a:ext cx="1728000" cy="2592000"/>
          </a:xfrm>
          <a:prstGeom prst="rect">
            <a:avLst/>
          </a:prstGeom>
        </p:spPr>
      </p:pic>
    </p:spTree>
    <p:extLst>
      <p:ext uri="{BB962C8B-B14F-4D97-AF65-F5344CB8AC3E}">
        <p14:creationId xmlns:p14="http://schemas.microsoft.com/office/powerpoint/2010/main" val="75101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Spinal immobilisation</a:t>
            </a:r>
          </a:p>
        </p:txBody>
      </p:sp>
      <p:sp>
        <p:nvSpPr>
          <p:cNvPr id="3" name="Content Placeholder 2"/>
          <p:cNvSpPr>
            <a:spLocks noGrp="1"/>
          </p:cNvSpPr>
          <p:nvPr>
            <p:ph idx="1"/>
          </p:nvPr>
        </p:nvSpPr>
        <p:spPr/>
        <p:txBody>
          <a:bodyPr/>
          <a:lstStyle/>
          <a:p>
            <a:pPr>
              <a:lnSpc>
                <a:spcPct val="150000"/>
              </a:lnSpc>
            </a:pPr>
            <a:r>
              <a:rPr lang="en-GB" sz="3600" dirty="0"/>
              <a:t>Ac B C</a:t>
            </a:r>
          </a:p>
          <a:p>
            <a:pPr>
              <a:lnSpc>
                <a:spcPct val="150000"/>
              </a:lnSpc>
            </a:pPr>
            <a:r>
              <a:rPr lang="en-US" sz="3600" baseline="30000" dirty="0" err="1">
                <a:solidFill>
                  <a:schemeClr val="tx1">
                    <a:lumMod val="75000"/>
                    <a:lumOff val="25000"/>
                  </a:schemeClr>
                </a:solidFill>
              </a:rPr>
              <a:t>Immobilise</a:t>
            </a:r>
            <a:r>
              <a:rPr lang="en-US" sz="3600" baseline="30000" dirty="0">
                <a:solidFill>
                  <a:schemeClr val="tx1">
                    <a:lumMod val="75000"/>
                    <a:lumOff val="25000"/>
                  </a:schemeClr>
                </a:solidFill>
              </a:rPr>
              <a:t> to prevent secondary injury</a:t>
            </a:r>
          </a:p>
          <a:p>
            <a:pPr>
              <a:lnSpc>
                <a:spcPct val="150000"/>
              </a:lnSpc>
            </a:pPr>
            <a:r>
              <a:rPr lang="en-US" sz="3600" baseline="30000" dirty="0" err="1">
                <a:solidFill>
                  <a:schemeClr val="tx1">
                    <a:lumMod val="75000"/>
                    <a:lumOff val="25000"/>
                  </a:schemeClr>
                </a:solidFill>
              </a:rPr>
              <a:t>Immobilise</a:t>
            </a:r>
            <a:r>
              <a:rPr lang="en-US" sz="3600" baseline="30000" dirty="0">
                <a:solidFill>
                  <a:schemeClr val="tx1">
                    <a:lumMod val="75000"/>
                    <a:lumOff val="25000"/>
                  </a:schemeClr>
                </a:solidFill>
              </a:rPr>
              <a:t> until “cleared”</a:t>
            </a:r>
          </a:p>
          <a:p>
            <a:pPr marL="0" indent="0">
              <a:buNone/>
            </a:pPr>
            <a:endParaRPr lang="en-GB" dirty="0"/>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pic>
        <p:nvPicPr>
          <p:cNvPr id="7" name="Picture 6" descr="H_0523_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2001" y="4129510"/>
            <a:ext cx="2984376" cy="1989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stretch>
            <a:fillRect/>
          </a:stretch>
        </p:blipFill>
        <p:spPr>
          <a:xfrm>
            <a:off x="10483073" y="397520"/>
            <a:ext cx="1173656" cy="5721574"/>
          </a:xfrm>
          <a:prstGeom prst="rect">
            <a:avLst/>
          </a:prstGeom>
        </p:spPr>
      </p:pic>
      <p:pic>
        <p:nvPicPr>
          <p:cNvPr id="9" name="Picture 8" descr="H_0509_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7690" y="4097347"/>
            <a:ext cx="3030456" cy="2021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085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Immobilisation Boards</a:t>
            </a:r>
          </a:p>
        </p:txBody>
      </p:sp>
      <p:sp>
        <p:nvSpPr>
          <p:cNvPr id="3" name="Content Placeholder 2"/>
          <p:cNvSpPr>
            <a:spLocks noGrp="1"/>
          </p:cNvSpPr>
          <p:nvPr>
            <p:ph idx="1"/>
          </p:nvPr>
        </p:nvSpPr>
        <p:spPr/>
        <p:txBody>
          <a:bodyPr/>
          <a:lstStyle/>
          <a:p>
            <a:r>
              <a:rPr lang="en-GB" dirty="0"/>
              <a:t>Long board</a:t>
            </a:r>
          </a:p>
          <a:p>
            <a:r>
              <a:rPr lang="en-GB" dirty="0"/>
              <a:t>Vacuum mattress</a:t>
            </a:r>
          </a:p>
          <a:p>
            <a:r>
              <a:rPr lang="en-GB" dirty="0"/>
              <a:t>Trauma board</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pic>
        <p:nvPicPr>
          <p:cNvPr id="12" name="Picture 3" descr="longboard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9595610" y="2818789"/>
            <a:ext cx="1549011" cy="27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139516H_980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1556" y="4078790"/>
            <a:ext cx="2609961" cy="151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139516H_979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7474" y="2255724"/>
            <a:ext cx="2254043" cy="13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H_0514_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37074" y="4078789"/>
            <a:ext cx="3056013" cy="151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3561558" y="4078789"/>
            <a:ext cx="1007044" cy="307777"/>
          </a:xfrm>
          <a:prstGeom prst="rect">
            <a:avLst/>
          </a:prstGeom>
          <a:noFill/>
        </p:spPr>
        <p:txBody>
          <a:bodyPr wrap="none" rtlCol="0" anchor="t">
            <a:noAutofit/>
          </a:bodyPr>
          <a:lstStyle/>
          <a:p>
            <a:r>
              <a:rPr lang="en-US" sz="1200" b="1" dirty="0">
                <a:solidFill>
                  <a:schemeClr val="tx1">
                    <a:lumMod val="75000"/>
                    <a:lumOff val="25000"/>
                  </a:schemeClr>
                </a:solidFill>
              </a:rPr>
              <a:t>Trauma Board</a:t>
            </a:r>
          </a:p>
        </p:txBody>
      </p:sp>
      <p:sp>
        <p:nvSpPr>
          <p:cNvPr id="17" name="TextBox 16"/>
          <p:cNvSpPr txBox="1"/>
          <p:nvPr/>
        </p:nvSpPr>
        <p:spPr>
          <a:xfrm>
            <a:off x="7280973" y="1723060"/>
            <a:ext cx="1007044" cy="386027"/>
          </a:xfrm>
          <a:prstGeom prst="rect">
            <a:avLst/>
          </a:prstGeom>
          <a:noFill/>
        </p:spPr>
        <p:txBody>
          <a:bodyPr wrap="none" rtlCol="0" anchor="ctr">
            <a:noAutofit/>
          </a:bodyPr>
          <a:lstStyle/>
          <a:p>
            <a:r>
              <a:rPr lang="en-US" sz="1200" b="1" dirty="0">
                <a:solidFill>
                  <a:schemeClr val="tx1">
                    <a:lumMod val="75000"/>
                    <a:lumOff val="25000"/>
                  </a:schemeClr>
                </a:solidFill>
              </a:rPr>
              <a:t>Vacuum</a:t>
            </a:r>
          </a:p>
          <a:p>
            <a:r>
              <a:rPr lang="en-US" sz="1200" b="1" dirty="0">
                <a:solidFill>
                  <a:schemeClr val="tx1">
                    <a:lumMod val="75000"/>
                    <a:lumOff val="25000"/>
                  </a:schemeClr>
                </a:solidFill>
              </a:rPr>
              <a:t>Mattress</a:t>
            </a:r>
          </a:p>
        </p:txBody>
      </p:sp>
      <p:sp>
        <p:nvSpPr>
          <p:cNvPr id="18" name="TextBox 17"/>
          <p:cNvSpPr txBox="1"/>
          <p:nvPr/>
        </p:nvSpPr>
        <p:spPr>
          <a:xfrm>
            <a:off x="9943923" y="2289655"/>
            <a:ext cx="1007044" cy="307777"/>
          </a:xfrm>
          <a:prstGeom prst="rect">
            <a:avLst/>
          </a:prstGeom>
          <a:noFill/>
        </p:spPr>
        <p:txBody>
          <a:bodyPr wrap="none" rtlCol="0" anchor="t">
            <a:noAutofit/>
          </a:bodyPr>
          <a:lstStyle/>
          <a:p>
            <a:pPr>
              <a:spcAft>
                <a:spcPts val="1200"/>
              </a:spcAft>
            </a:pPr>
            <a:r>
              <a:rPr lang="en-US" sz="1200" b="1" dirty="0">
                <a:solidFill>
                  <a:schemeClr val="tx1">
                    <a:lumMod val="75000"/>
                    <a:lumOff val="25000"/>
                  </a:schemeClr>
                </a:solidFill>
              </a:rPr>
              <a:t>Long Board</a:t>
            </a:r>
          </a:p>
        </p:txBody>
      </p:sp>
    </p:spTree>
    <p:extLst>
      <p:ext uri="{BB962C8B-B14F-4D97-AF65-F5344CB8AC3E}">
        <p14:creationId xmlns:p14="http://schemas.microsoft.com/office/powerpoint/2010/main" val="1320402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Manual Handling</a:t>
            </a:r>
          </a:p>
        </p:txBody>
      </p:sp>
      <p:sp>
        <p:nvSpPr>
          <p:cNvPr id="3" name="Content Placeholder 2"/>
          <p:cNvSpPr>
            <a:spLocks noGrp="1"/>
          </p:cNvSpPr>
          <p:nvPr>
            <p:ph idx="1"/>
          </p:nvPr>
        </p:nvSpPr>
        <p:spPr/>
        <p:txBody>
          <a:bodyPr/>
          <a:lstStyle/>
          <a:p>
            <a:pPr>
              <a:lnSpc>
                <a:spcPct val="150000"/>
              </a:lnSpc>
            </a:pPr>
            <a:r>
              <a:rPr lang="en-GB" dirty="0"/>
              <a:t>Every move involves a high-risk procedure</a:t>
            </a:r>
          </a:p>
          <a:p>
            <a:pPr>
              <a:lnSpc>
                <a:spcPct val="150000"/>
              </a:lnSpc>
            </a:pPr>
            <a:r>
              <a:rPr lang="en-GB" dirty="0"/>
              <a:t>Adequate numbers of competent staff (log rolling – minimal of 5 personnel)</a:t>
            </a:r>
          </a:p>
          <a:p>
            <a:pPr>
              <a:lnSpc>
                <a:spcPct val="150000"/>
              </a:lnSpc>
            </a:pPr>
            <a:r>
              <a:rPr lang="en-GB" dirty="0"/>
              <a:t>Be aware of flaccid limbs</a:t>
            </a:r>
          </a:p>
          <a:p>
            <a:pPr marL="0" indent="0">
              <a:buNone/>
            </a:pPr>
            <a:endParaRPr lang="en-GB" dirty="0"/>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10524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54"/>
            <a:ext cx="10515600" cy="1325563"/>
          </a:xfrm>
        </p:spPr>
        <p:txBody>
          <a:bodyPr/>
          <a:lstStyle/>
          <a:p>
            <a:pPr algn="ctr"/>
            <a:r>
              <a:rPr lang="en-GB" b="1" dirty="0"/>
              <a:t>Balloon Pump Transfers</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pic>
        <p:nvPicPr>
          <p:cNvPr id="1026" name="Picture 2" descr="Intra-Aortic Balloon Pump: Uses, Benefits, Ris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6954" y="1000604"/>
            <a:ext cx="3952311" cy="263487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1167022" y="3429000"/>
            <a:ext cx="9853114" cy="205737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p>
          <a:p>
            <a:pPr marL="0" indent="0" algn="ctr">
              <a:lnSpc>
                <a:spcPct val="170000"/>
              </a:lnSpc>
              <a:buNone/>
            </a:pPr>
            <a:r>
              <a:rPr lang="en-GB" sz="3300" b="1" dirty="0"/>
              <a:t>Contributions and special thanks to:</a:t>
            </a:r>
          </a:p>
          <a:p>
            <a:pPr marL="0" indent="0" algn="ctr">
              <a:lnSpc>
                <a:spcPct val="170000"/>
              </a:lnSpc>
              <a:buNone/>
            </a:pPr>
            <a:r>
              <a:rPr lang="en-GB" sz="3300" b="1" dirty="0"/>
              <a:t>Royal Papworth Hospital, clinical lead and ECMO nurse specialist</a:t>
            </a:r>
          </a:p>
          <a:p>
            <a:pPr marL="0" indent="0" algn="ctr">
              <a:buNone/>
            </a:pPr>
            <a:endParaRPr lang="en-GB" sz="3300" b="1" dirty="0"/>
          </a:p>
        </p:txBody>
      </p:sp>
    </p:spTree>
    <p:extLst>
      <p:ext uri="{BB962C8B-B14F-4D97-AF65-F5344CB8AC3E}">
        <p14:creationId xmlns:p14="http://schemas.microsoft.com/office/powerpoint/2010/main" val="36239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1948"/>
          </a:xfrm>
        </p:spPr>
        <p:txBody>
          <a:bodyPr/>
          <a:lstStyle/>
          <a:p>
            <a:pPr algn="ctr"/>
            <a:r>
              <a:rPr lang="en-GB" b="1" dirty="0"/>
              <a:t>Balloon Pump Transfers</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1200" cap="none" spc="0" normalizeH="0" baseline="0" noProof="0" dirty="0">
                <a:ln>
                  <a:noFill/>
                </a:ln>
                <a:solidFill>
                  <a:srgbClr val="000000"/>
                </a:solidFill>
                <a:effectLst/>
                <a:uLnTx/>
                <a:uFillTx/>
                <a:latin typeface="Arial"/>
                <a:cs typeface="Arial"/>
                <a:sym typeface="Arial"/>
              </a:rPr>
              <a:t>Version 1 – November 2022</a:t>
            </a:r>
          </a:p>
        </p:txBody>
      </p:sp>
      <p:pic>
        <p:nvPicPr>
          <p:cNvPr id="7" name="Picture 6" descr="20170413_1719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146" y="1285000"/>
            <a:ext cx="2412000" cy="428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3134349" y="1648849"/>
            <a:ext cx="7442702" cy="3924151"/>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Aortic counter pulsation device in the management of acute coronary ischaemia and severe heart failure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These patients can be extremely sensitive to the gravitational/motion effects on preload and cardiac function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Trial pause/disconnection in ICU prior to departure if it will be necessary during transfer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Transferred with specially trained staff, often a </a:t>
            </a:r>
            <a:r>
              <a:rPr kumimoji="0" lang="en-GB" sz="2200" b="0" i="0" u="none" strike="noStrike" kern="1200" cap="none" spc="0" normalizeH="0" baseline="0" noProof="0" dirty="0" err="1">
                <a:ln>
                  <a:noFill/>
                </a:ln>
                <a:solidFill>
                  <a:prstClr val="black"/>
                </a:solidFill>
                <a:effectLst/>
                <a:uLnTx/>
                <a:uFillTx/>
                <a:latin typeface="Calibri" panose="020F0502020204030204"/>
                <a:ea typeface="+mn-ea"/>
                <a:cs typeface="+mn-cs"/>
              </a:rPr>
              <a:t>perfusionist</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77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Balloon pump transfer</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7" name="Subtitle 2"/>
          <p:cNvSpPr txBox="1">
            <a:spLocks/>
          </p:cNvSpPr>
          <p:nvPr/>
        </p:nvSpPr>
        <p:spPr>
          <a:xfrm>
            <a:off x="838200" y="1931320"/>
            <a:ext cx="10057984" cy="5644816"/>
          </a:xfrm>
          <a:prstGeom prst="rect">
            <a:avLst/>
          </a:prstGeom>
        </p:spPr>
        <p:txBody>
          <a:bodyPr vert="horz" lIns="0" tIns="45720" rIns="91440" bIns="45720" numCol="1" spcCol="216000" rtlCol="0" anchor="t">
            <a:noAutofit/>
          </a:bodyPr>
          <a:lstStyle/>
          <a:p>
            <a:pPr marL="177800" indent="-177800">
              <a:spcAft>
                <a:spcPts val="600"/>
              </a:spcAft>
            </a:pPr>
            <a:r>
              <a:rPr lang="en-US" sz="3200" b="1" baseline="30000" dirty="0">
                <a:solidFill>
                  <a:schemeClr val="tx1">
                    <a:lumMod val="75000"/>
                    <a:lumOff val="25000"/>
                  </a:schemeClr>
                </a:solidFill>
              </a:rPr>
              <a:t>Difficult Transfers due to :</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Weight of the balloon pump (70kg)</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Slows down movement</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Runs off battery </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Not all ambulances can accommodate  balloon pump on tail lift with patient</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May need to stop pumping and disconnect while loading patient</a:t>
            </a:r>
          </a:p>
          <a:p>
            <a:pPr marL="457200" indent="-457200">
              <a:spcAft>
                <a:spcPts val="600"/>
              </a:spcAft>
              <a:buFont typeface="Arial" panose="020B0604020202020204" pitchFamily="34" charset="0"/>
              <a:buChar char="•"/>
            </a:pPr>
            <a:r>
              <a:rPr lang="en-US" sz="3200" baseline="30000" dirty="0">
                <a:solidFill>
                  <a:schemeClr val="tx1">
                    <a:lumMod val="75000"/>
                    <a:lumOff val="25000"/>
                  </a:schemeClr>
                </a:solidFill>
              </a:rPr>
              <a:t>Securing in ambulance requires specialist brackets that fix around a chair</a:t>
            </a:r>
          </a:p>
          <a:p>
            <a:pPr marL="177800" indent="-177800">
              <a:spcAft>
                <a:spcPts val="600"/>
              </a:spcAft>
            </a:pPr>
            <a:endParaRPr lang="en-US" sz="3200" baseline="30000" dirty="0">
              <a:solidFill>
                <a:schemeClr val="tx1">
                  <a:lumMod val="75000"/>
                  <a:lumOff val="25000"/>
                </a:schemeClr>
              </a:solidFill>
            </a:endParaRPr>
          </a:p>
          <a:p>
            <a:pPr marL="177800" indent="-177800">
              <a:spcAft>
                <a:spcPts val="600"/>
              </a:spcAft>
            </a:pPr>
            <a:endParaRPr lang="en-US" sz="3200" baseline="30000" dirty="0">
              <a:solidFill>
                <a:schemeClr val="tx1">
                  <a:lumMod val="75000"/>
                  <a:lumOff val="25000"/>
                </a:schemeClr>
              </a:solidFill>
            </a:endParaRPr>
          </a:p>
          <a:p>
            <a:pPr marL="177800" indent="-177800">
              <a:spcAft>
                <a:spcPts val="600"/>
              </a:spcAft>
            </a:pPr>
            <a:endParaRPr lang="en-US" sz="3200" baseline="30000" dirty="0">
              <a:solidFill>
                <a:schemeClr val="tx1">
                  <a:lumMod val="75000"/>
                  <a:lumOff val="25000"/>
                </a:schemeClr>
              </a:solidFill>
            </a:endParaRPr>
          </a:p>
          <a:p>
            <a:pPr marL="177800" indent="-177800">
              <a:spcAft>
                <a:spcPts val="600"/>
              </a:spcAft>
            </a:pPr>
            <a:r>
              <a:rPr lang="en-US" sz="3200" baseline="30000" dirty="0">
                <a:solidFill>
                  <a:schemeClr val="tx1">
                    <a:lumMod val="75000"/>
                    <a:lumOff val="25000"/>
                  </a:schemeClr>
                </a:solidFill>
              </a:rPr>
              <a:t/>
            </a:r>
            <a:br>
              <a:rPr lang="en-US" sz="3200" baseline="30000" dirty="0">
                <a:solidFill>
                  <a:schemeClr val="tx1">
                    <a:lumMod val="75000"/>
                    <a:lumOff val="25000"/>
                  </a:schemeClr>
                </a:solidFill>
              </a:rPr>
            </a:br>
            <a:endParaRPr lang="en-US" sz="3200" dirty="0">
              <a:solidFill>
                <a:schemeClr val="tx1">
                  <a:lumMod val="75000"/>
                  <a:lumOff val="25000"/>
                </a:schemeClr>
              </a:solidFill>
            </a:endParaRPr>
          </a:p>
          <a:p>
            <a:pPr marL="177800" indent="-177800">
              <a:spcAft>
                <a:spcPts val="600"/>
              </a:spcAft>
            </a:pPr>
            <a:endParaRPr lang="en-US" sz="3200" dirty="0">
              <a:solidFill>
                <a:schemeClr val="tx1">
                  <a:lumMod val="75000"/>
                  <a:lumOff val="25000"/>
                </a:schemeClr>
              </a:solidFill>
            </a:endParaRPr>
          </a:p>
          <a:p>
            <a:pPr marL="177800" indent="-177800">
              <a:spcAft>
                <a:spcPts val="600"/>
              </a:spcAft>
            </a:pP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71033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40" y="-447357"/>
            <a:ext cx="9144000" cy="2387600"/>
          </a:xfrm>
        </p:spPr>
        <p:txBody>
          <a:bodyPr/>
          <a:lstStyle/>
          <a:p>
            <a:r>
              <a:rPr lang="en-GB" b="1" dirty="0"/>
              <a:t>Paediatric Transfers</a:t>
            </a:r>
          </a:p>
        </p:txBody>
      </p:sp>
      <p:sp>
        <p:nvSpPr>
          <p:cNvPr id="3" name="Subtitle 2"/>
          <p:cNvSpPr>
            <a:spLocks noGrp="1"/>
          </p:cNvSpPr>
          <p:nvPr>
            <p:ph type="subTitle" idx="1"/>
          </p:nvPr>
        </p:nvSpPr>
        <p:spPr>
          <a:xfrm>
            <a:off x="134923" y="3800158"/>
            <a:ext cx="11733803" cy="1655762"/>
          </a:xfrm>
        </p:spPr>
        <p:txBody>
          <a:bodyPr>
            <a:normAutofit lnSpcReduction="10000"/>
          </a:bodyPr>
          <a:lstStyle/>
          <a:p>
            <a:endParaRPr lang="en-GB" dirty="0"/>
          </a:p>
          <a:p>
            <a:r>
              <a:rPr lang="en-GB" b="1" dirty="0"/>
              <a:t>Contributions and special thanks to:</a:t>
            </a:r>
          </a:p>
          <a:p>
            <a:r>
              <a:rPr lang="en-GB" b="1" dirty="0"/>
              <a:t> Lead Nurses for Education from the East of England regional transfer service (</a:t>
            </a:r>
            <a:r>
              <a:rPr lang="en-GB" b="1" dirty="0" err="1"/>
              <a:t>PaNDR</a:t>
            </a:r>
            <a:r>
              <a:rPr lang="en-GB" b="1" dirty="0"/>
              <a:t>)</a:t>
            </a:r>
          </a:p>
          <a:p>
            <a:r>
              <a:rPr lang="en-GB" b="1" dirty="0"/>
              <a:t>and Paediatric Critical Care Operational Delivery Network</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4674674" y="1940243"/>
            <a:ext cx="2654300" cy="2159000"/>
          </a:xfrm>
          <a:prstGeom prst="rect">
            <a:avLst/>
          </a:prstGeom>
        </p:spPr>
      </p:pic>
    </p:spTree>
    <p:extLst>
      <p:ext uri="{BB962C8B-B14F-4D97-AF65-F5344CB8AC3E}">
        <p14:creationId xmlns:p14="http://schemas.microsoft.com/office/powerpoint/2010/main" val="51438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182" y="0"/>
            <a:ext cx="9144000" cy="1166738"/>
          </a:xfrm>
        </p:spPr>
        <p:txBody>
          <a:bodyPr/>
          <a:lstStyle/>
          <a:p>
            <a:r>
              <a:rPr lang="en-GB" sz="4000" b="1" dirty="0"/>
              <a:t>Objectives</a:t>
            </a:r>
          </a:p>
        </p:txBody>
      </p:sp>
      <p:sp>
        <p:nvSpPr>
          <p:cNvPr id="3" name="Subtitle 2"/>
          <p:cNvSpPr>
            <a:spLocks noGrp="1"/>
          </p:cNvSpPr>
          <p:nvPr>
            <p:ph type="subTitle" idx="1"/>
          </p:nvPr>
        </p:nvSpPr>
        <p:spPr>
          <a:xfrm>
            <a:off x="1027545" y="1796156"/>
            <a:ext cx="9144000" cy="1655762"/>
          </a:xfrm>
        </p:spPr>
        <p:txBody>
          <a:bodyPr>
            <a:normAutofit/>
          </a:bodyPr>
          <a:lstStyle/>
          <a:p>
            <a:pPr marL="342900" indent="-342900" algn="l">
              <a:buFont typeface="Arial" panose="020B0604020202020204" pitchFamily="34" charset="0"/>
              <a:buChar char="•"/>
            </a:pPr>
            <a:r>
              <a:rPr lang="en-GB" sz="2000" dirty="0"/>
              <a:t>To understand the considerations regarding specialist critical care transfers. </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t>To apply these considerations when undertaking specialist critical care transfers.</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202930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Objectives</a:t>
            </a:r>
          </a:p>
        </p:txBody>
      </p:sp>
      <p:sp>
        <p:nvSpPr>
          <p:cNvPr id="3" name="Content Placeholder 2"/>
          <p:cNvSpPr>
            <a:spLocks noGrp="1"/>
          </p:cNvSpPr>
          <p:nvPr>
            <p:ph idx="1"/>
          </p:nvPr>
        </p:nvSpPr>
        <p:spPr/>
        <p:txBody>
          <a:bodyPr/>
          <a:lstStyle/>
          <a:p>
            <a:r>
              <a:rPr lang="en-GB" dirty="0"/>
              <a:t>To gain an understanding in undertaking paediatric transfers.</a:t>
            </a:r>
          </a:p>
          <a:p>
            <a:pPr marL="0" indent="0">
              <a:buNone/>
            </a:pPr>
            <a:endParaRPr lang="en-GB" dirty="0"/>
          </a:p>
          <a:p>
            <a:r>
              <a:rPr lang="en-GB" dirty="0"/>
              <a:t>To be able to utilise the regional paediatric transfer service (</a:t>
            </a:r>
            <a:r>
              <a:rPr lang="en-GB" dirty="0" err="1"/>
              <a:t>PaNDR</a:t>
            </a:r>
            <a:r>
              <a:rPr lang="en-GB" dirty="0"/>
              <a:t>).</a:t>
            </a:r>
          </a:p>
          <a:p>
            <a:pPr marL="0" indent="0">
              <a:buNone/>
            </a:pPr>
            <a:endParaRPr lang="en-GB" dirty="0"/>
          </a:p>
          <a:p>
            <a:r>
              <a:rPr lang="en-GB" dirty="0"/>
              <a:t>To be able to apply the paediatric drug calculator.</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299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Introduction</a:t>
            </a:r>
          </a:p>
        </p:txBody>
      </p:sp>
      <p:sp>
        <p:nvSpPr>
          <p:cNvPr id="3" name="Content Placeholder 2"/>
          <p:cNvSpPr>
            <a:spLocks noGrp="1"/>
          </p:cNvSpPr>
          <p:nvPr>
            <p:ph idx="1"/>
          </p:nvPr>
        </p:nvSpPr>
        <p:spPr>
          <a:xfrm>
            <a:off x="838200" y="1437039"/>
            <a:ext cx="10515600" cy="4351338"/>
          </a:xfrm>
        </p:spPr>
        <p:txBody>
          <a:bodyPr/>
          <a:lstStyle/>
          <a:p>
            <a:r>
              <a:rPr lang="en-GB" dirty="0" err="1"/>
              <a:t>PaNDR</a:t>
            </a:r>
            <a:r>
              <a:rPr lang="en-GB" dirty="0"/>
              <a:t> is the </a:t>
            </a:r>
            <a:r>
              <a:rPr lang="en-GB" dirty="0" err="1"/>
              <a:t>EoE</a:t>
            </a:r>
            <a:r>
              <a:rPr lang="en-GB" dirty="0"/>
              <a:t> regional transfer service for paediatrics.</a:t>
            </a:r>
          </a:p>
          <a:p>
            <a:pPr marL="0" indent="0">
              <a:buNone/>
            </a:pPr>
            <a:endParaRPr lang="en-GB" dirty="0"/>
          </a:p>
          <a:p>
            <a:r>
              <a:rPr lang="en-GB" dirty="0" err="1"/>
              <a:t>PaNDR</a:t>
            </a:r>
            <a:r>
              <a:rPr lang="en-GB" dirty="0"/>
              <a:t> will arrange for mutual aid for paediatric transfers only after all other options have been exhausted.</a:t>
            </a:r>
          </a:p>
          <a:p>
            <a:pPr marL="0" indent="0">
              <a:buNone/>
            </a:pPr>
            <a:endParaRPr lang="en-GB" dirty="0"/>
          </a:p>
          <a:p>
            <a:r>
              <a:rPr lang="en-GB" dirty="0" err="1"/>
              <a:t>PaNDR</a:t>
            </a:r>
            <a:r>
              <a:rPr lang="en-GB" dirty="0"/>
              <a:t> will offer clinical support throughout.</a:t>
            </a:r>
          </a:p>
          <a:p>
            <a:pPr marL="0" indent="0">
              <a:buNone/>
            </a:pPr>
            <a:endParaRPr lang="en-GB" dirty="0"/>
          </a:p>
          <a:p>
            <a:r>
              <a:rPr lang="en-GB" dirty="0"/>
              <a:t>Referrals made by calling: 01223 274274</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722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can you be prepared?</a:t>
            </a:r>
          </a:p>
        </p:txBody>
      </p:sp>
      <p:sp>
        <p:nvSpPr>
          <p:cNvPr id="3" name="Content Placeholder 2"/>
          <p:cNvSpPr>
            <a:spLocks noGrp="1"/>
          </p:cNvSpPr>
          <p:nvPr>
            <p:ph idx="1"/>
          </p:nvPr>
        </p:nvSpPr>
        <p:spPr/>
        <p:txBody>
          <a:bodyPr>
            <a:normAutofit/>
          </a:bodyPr>
          <a:lstStyle/>
          <a:p>
            <a:pPr>
              <a:lnSpc>
                <a:spcPct val="150000"/>
              </a:lnSpc>
            </a:pPr>
            <a:r>
              <a:rPr lang="en-GB" sz="2400" dirty="0"/>
              <a:t>Early recognition of the critically ill child to mobilise team within the hospital.</a:t>
            </a:r>
          </a:p>
          <a:p>
            <a:pPr>
              <a:lnSpc>
                <a:spcPct val="150000"/>
              </a:lnSpc>
            </a:pPr>
            <a:r>
              <a:rPr lang="en-GB" sz="2400" dirty="0"/>
              <a:t>Early communication with </a:t>
            </a:r>
            <a:r>
              <a:rPr lang="en-GB" sz="2400" dirty="0" err="1"/>
              <a:t>PaNDR</a:t>
            </a:r>
            <a:r>
              <a:rPr lang="en-GB" sz="2400" dirty="0"/>
              <a:t>.</a:t>
            </a:r>
          </a:p>
          <a:p>
            <a:pPr>
              <a:lnSpc>
                <a:spcPct val="150000"/>
              </a:lnSpc>
            </a:pPr>
            <a:r>
              <a:rPr lang="en-GB" sz="2400" dirty="0"/>
              <a:t>Follow </a:t>
            </a:r>
            <a:r>
              <a:rPr lang="en-GB" sz="2400" dirty="0" err="1"/>
              <a:t>PaNDR</a:t>
            </a:r>
            <a:r>
              <a:rPr lang="en-GB" sz="2400" dirty="0"/>
              <a:t> clinical guidance for common/uncommon presenting illnesses.</a:t>
            </a:r>
          </a:p>
          <a:p>
            <a:pPr>
              <a:lnSpc>
                <a:spcPct val="150000"/>
              </a:lnSpc>
            </a:pPr>
            <a:r>
              <a:rPr lang="en-GB" sz="2400" dirty="0"/>
              <a:t>https://pandreastofengland.co.uk/</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054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Paediatric drug calculations</a:t>
            </a:r>
          </a:p>
        </p:txBody>
      </p:sp>
      <p:sp>
        <p:nvSpPr>
          <p:cNvPr id="3" name="Content Placeholder 2"/>
          <p:cNvSpPr>
            <a:spLocks noGrp="1"/>
          </p:cNvSpPr>
          <p:nvPr>
            <p:ph idx="1"/>
          </p:nvPr>
        </p:nvSpPr>
        <p:spPr/>
        <p:txBody>
          <a:bodyPr/>
          <a:lstStyle/>
          <a:p>
            <a:pPr marL="514350" indent="-514350">
              <a:buFont typeface="+mj-lt"/>
              <a:buAutoNum type="arabicParenR"/>
            </a:pPr>
            <a:r>
              <a:rPr lang="en-GB" dirty="0"/>
              <a:t>Use drug calculator from </a:t>
            </a:r>
            <a:r>
              <a:rPr lang="en-GB" dirty="0" err="1"/>
              <a:t>PaNDR</a:t>
            </a:r>
            <a:r>
              <a:rPr lang="en-GB" dirty="0"/>
              <a:t> website.</a:t>
            </a:r>
          </a:p>
          <a:p>
            <a:pPr marL="514350" indent="-514350">
              <a:buFont typeface="+mj-lt"/>
              <a:buAutoNum type="arabicParenR"/>
            </a:pPr>
            <a:endParaRPr lang="en-GB" dirty="0"/>
          </a:p>
          <a:p>
            <a:pPr marL="514350" indent="-514350">
              <a:buFont typeface="+mj-lt"/>
              <a:buAutoNum type="arabicParenR"/>
            </a:pPr>
            <a:r>
              <a:rPr lang="en-GB" dirty="0">
                <a:hlinkClick r:id="rId3"/>
              </a:rPr>
              <a:t>https://pandreastofengland.co.uk/drug-calculators</a:t>
            </a:r>
            <a:endParaRPr lang="en-GB" dirty="0"/>
          </a:p>
          <a:p>
            <a:pPr marL="514350" indent="-514350">
              <a:buFont typeface="+mj-lt"/>
              <a:buAutoNum type="arabicParenR"/>
            </a:pPr>
            <a:endParaRPr lang="en-GB" dirty="0"/>
          </a:p>
          <a:p>
            <a:pPr marL="514350" indent="-514350">
              <a:buFont typeface="+mj-lt"/>
              <a:buAutoNum type="arabicParenR"/>
            </a:pPr>
            <a:r>
              <a:rPr lang="en-GB" b="1" dirty="0"/>
              <a:t>Input</a:t>
            </a:r>
            <a:r>
              <a:rPr lang="en-GB" dirty="0"/>
              <a:t>: name, weight, DOB, todays date. Then doses are automatically calculated.</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152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Drug Calculations</a:t>
            </a:r>
          </a:p>
        </p:txBody>
      </p:sp>
      <p:sp>
        <p:nvSpPr>
          <p:cNvPr id="3" name="Content Placeholder 2"/>
          <p:cNvSpPr>
            <a:spLocks noGrp="1"/>
          </p:cNvSpPr>
          <p:nvPr>
            <p:ph idx="1"/>
          </p:nvPr>
        </p:nvSpPr>
        <p:spPr>
          <a:xfrm>
            <a:off x="838200" y="1690688"/>
            <a:ext cx="10515600" cy="4351338"/>
          </a:xfrm>
        </p:spPr>
        <p:txBody>
          <a:bodyPr>
            <a:normAutofit/>
          </a:bodyPr>
          <a:lstStyle/>
          <a:p>
            <a:r>
              <a:rPr lang="en-GB" sz="1800" dirty="0"/>
              <a:t>Weight calculation is only suitable for over 1 years old. &lt;1 year, estimate. </a:t>
            </a:r>
          </a:p>
          <a:p>
            <a:pPr marL="0" indent="0">
              <a:buNone/>
            </a:pPr>
            <a:endParaRPr lang="en-GB" sz="1800" dirty="0"/>
          </a:p>
          <a:p>
            <a:r>
              <a:rPr lang="en-GB" sz="1800" dirty="0"/>
              <a:t>At birth – 3kg, 6 months – 6kg.</a:t>
            </a:r>
          </a:p>
          <a:p>
            <a:endParaRPr lang="en-GB" sz="1800" dirty="0"/>
          </a:p>
          <a:p>
            <a:r>
              <a:rPr lang="en-GB" sz="1800" dirty="0"/>
              <a:t>Use of peripheral adrenaline infusion has become standard and is included in the CATS on line prescriptions as an option. </a:t>
            </a:r>
          </a:p>
          <a:p>
            <a:endParaRPr lang="en-GB" sz="1800" dirty="0"/>
          </a:p>
          <a:p>
            <a:r>
              <a:rPr lang="en-GB" sz="1800" dirty="0"/>
              <a:t>Use of peripheral noradrenaline can be used (</a:t>
            </a:r>
            <a:r>
              <a:rPr lang="en-GB" sz="1800" dirty="0" err="1"/>
              <a:t>eg</a:t>
            </a:r>
            <a:r>
              <a:rPr lang="en-GB" sz="1800" dirty="0"/>
              <a:t> for children presenting with PIMS TS and warm shock post covid-19).</a:t>
            </a:r>
          </a:p>
          <a:p>
            <a:endParaRPr lang="en-GB" sz="1800" dirty="0"/>
          </a:p>
          <a:p>
            <a:r>
              <a:rPr lang="en-GB" sz="1800" dirty="0"/>
              <a:t>Ketamine is recommended for induction over propofol – reduces risk of hypotension and vasodilation.</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062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sz="5400" b="1" u="sng" dirty="0"/>
              <a:t>Normal Values</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ontent Placeholder 7">
            <a:extLst>
              <a:ext uri="{FF2B5EF4-FFF2-40B4-BE49-F238E27FC236}">
                <a16:creationId xmlns:a16="http://schemas.microsoft.com/office/drawing/2014/main" id="{F7C9A7C9-97C5-8041-BB35-C1D823727E78}"/>
              </a:ext>
            </a:extLst>
          </p:cNvPr>
          <p:cNvGraphicFramePr>
            <a:graphicFrameLocks noGrp="1"/>
          </p:cNvGraphicFramePr>
          <p:nvPr>
            <p:ph idx="1"/>
          </p:nvPr>
        </p:nvGraphicFramePr>
        <p:xfrm>
          <a:off x="838200" y="2055813"/>
          <a:ext cx="10515603" cy="3439724"/>
        </p:xfrm>
        <a:graphic>
          <a:graphicData uri="http://schemas.openxmlformats.org/drawingml/2006/table">
            <a:tbl>
              <a:tblPr firstRow="1" firstCol="1" lastRow="1" lastCol="1" bandRow="1" bandCol="1"/>
              <a:tblGrid>
                <a:gridCol w="1688025">
                  <a:extLst>
                    <a:ext uri="{9D8B030D-6E8A-4147-A177-3AD203B41FA5}">
                      <a16:colId xmlns:a16="http://schemas.microsoft.com/office/drawing/2014/main" val="785419294"/>
                    </a:ext>
                  </a:extLst>
                </a:gridCol>
                <a:gridCol w="2665302">
                  <a:extLst>
                    <a:ext uri="{9D8B030D-6E8A-4147-A177-3AD203B41FA5}">
                      <a16:colId xmlns:a16="http://schemas.microsoft.com/office/drawing/2014/main" val="3026466333"/>
                    </a:ext>
                  </a:extLst>
                </a:gridCol>
                <a:gridCol w="3331627">
                  <a:extLst>
                    <a:ext uri="{9D8B030D-6E8A-4147-A177-3AD203B41FA5}">
                      <a16:colId xmlns:a16="http://schemas.microsoft.com/office/drawing/2014/main" val="1136778531"/>
                    </a:ext>
                  </a:extLst>
                </a:gridCol>
                <a:gridCol w="2830649">
                  <a:extLst>
                    <a:ext uri="{9D8B030D-6E8A-4147-A177-3AD203B41FA5}">
                      <a16:colId xmlns:a16="http://schemas.microsoft.com/office/drawing/2014/main" val="2773852824"/>
                    </a:ext>
                  </a:extLst>
                </a:gridCol>
              </a:tblGrid>
              <a:tr h="918789">
                <a:tc>
                  <a:txBody>
                    <a:bodyPr/>
                    <a:lstStyle/>
                    <a:p>
                      <a:pPr algn="l" fontAlgn="t">
                        <a:spcBef>
                          <a:spcPts val="0"/>
                        </a:spcBef>
                        <a:spcAft>
                          <a:spcPts val="0"/>
                        </a:spcAft>
                      </a:pPr>
                      <a:r>
                        <a:rPr lang="en-GB" sz="2700" b="1" i="0" u="none" strike="noStrike">
                          <a:effectLst/>
                          <a:latin typeface="Times New Roman" panose="02020603050405020304" pitchFamily="18" charset="0"/>
                          <a:ea typeface="SimSun" panose="02010600030101010101" pitchFamily="2" charset="-122"/>
                        </a:rPr>
                        <a:t>Age (years)</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1" i="0" u="none" strike="noStrike" dirty="0">
                          <a:effectLst/>
                          <a:latin typeface="Times New Roman" panose="02020603050405020304" pitchFamily="18" charset="0"/>
                          <a:ea typeface="SimSun" panose="02010600030101010101" pitchFamily="2" charset="-122"/>
                        </a:rPr>
                        <a:t>Heart Rate/minute</a:t>
                      </a:r>
                      <a:endParaRPr lang="en-GB" sz="3500" b="0" i="0" u="none" strike="noStrike" dirty="0">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1" i="0" u="none" strike="noStrike">
                          <a:effectLst/>
                          <a:latin typeface="Times New Roman" panose="02020603050405020304" pitchFamily="18" charset="0"/>
                          <a:ea typeface="SimSun" panose="02010600030101010101" pitchFamily="2" charset="-122"/>
                        </a:rPr>
                        <a:t>Respiratory Rate/minute</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1" i="0" u="none" strike="noStrike">
                          <a:effectLst/>
                          <a:latin typeface="Times New Roman" panose="02020603050405020304" pitchFamily="18" charset="0"/>
                          <a:ea typeface="SimSun" panose="02010600030101010101" pitchFamily="2" charset="-122"/>
                        </a:rPr>
                        <a:t>Systolic Blood Pressure</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833609"/>
                  </a:ext>
                </a:extLst>
              </a:tr>
              <a:tr h="504187">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&lt;1</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110-160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30-40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70-90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932503"/>
                  </a:ext>
                </a:extLst>
              </a:tr>
              <a:tr h="504187">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1-2</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100-150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25-35</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80-95</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702990"/>
                  </a:ext>
                </a:extLst>
              </a:tr>
              <a:tr h="504187">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2-5</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dirty="0">
                          <a:effectLst/>
                          <a:latin typeface="Times New Roman" panose="02020603050405020304" pitchFamily="18" charset="0"/>
                          <a:ea typeface="SimSun" panose="02010600030101010101" pitchFamily="2" charset="-122"/>
                        </a:rPr>
                        <a:t>95-140</a:t>
                      </a:r>
                      <a:endParaRPr lang="en-GB" sz="3500" b="0" i="0" u="none" strike="noStrike" dirty="0">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25-30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80-100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805137"/>
                  </a:ext>
                </a:extLst>
              </a:tr>
              <a:tr h="504187">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5-12</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80-120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dirty="0">
                          <a:effectLst/>
                          <a:latin typeface="Times New Roman" panose="02020603050405020304" pitchFamily="18" charset="0"/>
                          <a:ea typeface="SimSun" panose="02010600030101010101" pitchFamily="2" charset="-122"/>
                        </a:rPr>
                        <a:t>20-25</a:t>
                      </a:r>
                      <a:endParaRPr lang="en-GB" sz="3500" b="0" i="0" u="none" strike="noStrike" dirty="0">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90-110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577737"/>
                  </a:ext>
                </a:extLst>
              </a:tr>
              <a:tr h="504187">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Over 12</a:t>
                      </a:r>
                      <a:endParaRPr lang="en-GB" sz="3500" b="0" i="0" u="none" strike="noStrike">
                        <a:effectLst/>
                        <a:latin typeface="Arial" panose="020B0604020202020204" pitchFamily="34" charset="0"/>
                      </a:endParaRPr>
                    </a:p>
                  </a:txBody>
                  <a:tcPr marL="133265" marR="133265" marT="185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dirty="0">
                          <a:effectLst/>
                          <a:latin typeface="Times New Roman" panose="02020603050405020304" pitchFamily="18" charset="0"/>
                          <a:ea typeface="SimSun" panose="02010600030101010101" pitchFamily="2" charset="-122"/>
                        </a:rPr>
                        <a:t>60-100</a:t>
                      </a:r>
                      <a:endParaRPr lang="en-GB" sz="3500" b="0" i="0" u="none" strike="noStrike" dirty="0">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a:effectLst/>
                          <a:latin typeface="Times New Roman" panose="02020603050405020304" pitchFamily="18" charset="0"/>
                          <a:ea typeface="SimSun" panose="02010600030101010101" pitchFamily="2" charset="-122"/>
                        </a:rPr>
                        <a:t>15-20</a:t>
                      </a:r>
                      <a:endParaRPr lang="en-GB" sz="3500" b="0" i="0" u="none" strike="noStrike">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2700" b="0" i="0" u="none" strike="noStrike" dirty="0">
                          <a:effectLst/>
                          <a:latin typeface="Times New Roman" panose="02020603050405020304" pitchFamily="18" charset="0"/>
                          <a:ea typeface="SimSun" panose="02010600030101010101" pitchFamily="2" charset="-122"/>
                        </a:rPr>
                        <a:t>100-120</a:t>
                      </a:r>
                      <a:endParaRPr lang="en-GB" sz="3500" b="0" i="0" u="none" strike="noStrike" dirty="0">
                        <a:effectLst/>
                        <a:latin typeface="Arial" panose="020B0604020202020204" pitchFamily="34" charset="0"/>
                      </a:endParaRPr>
                    </a:p>
                  </a:txBody>
                  <a:tcPr marL="133265" marR="133265" marT="1850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842914"/>
                  </a:ext>
                </a:extLst>
              </a:tr>
            </a:tbl>
          </a:graphicData>
        </a:graphic>
      </p:graphicFrame>
    </p:spTree>
    <p:extLst>
      <p:ext uri="{BB962C8B-B14F-4D97-AF65-F5344CB8AC3E}">
        <p14:creationId xmlns:p14="http://schemas.microsoft.com/office/powerpoint/2010/main" val="42396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WET </a:t>
            </a:r>
            <a:r>
              <a:rPr lang="en-GB" b="1" u="sng" dirty="0" err="1"/>
              <a:t>FlAG</a:t>
            </a:r>
            <a:endParaRPr lang="en-GB" b="1" u="sng" dirty="0"/>
          </a:p>
        </p:txBody>
      </p:sp>
      <p:graphicFrame>
        <p:nvGraphicFramePr>
          <p:cNvPr id="6" name="Content Placeholder 5"/>
          <p:cNvGraphicFramePr>
            <a:graphicFrameLocks noGrp="1"/>
          </p:cNvGraphicFramePr>
          <p:nvPr>
            <p:ph idx="1"/>
          </p:nvPr>
        </p:nvGraphicFramePr>
        <p:xfrm>
          <a:off x="396240" y="1825625"/>
          <a:ext cx="11323320" cy="2865120"/>
        </p:xfrm>
        <a:graphic>
          <a:graphicData uri="http://schemas.openxmlformats.org/drawingml/2006/table">
            <a:tbl>
              <a:tblPr firstRow="1" bandRow="1">
                <a:tableStyleId>{10A1B5D5-9B99-4C35-A422-299274C87663}</a:tableStyleId>
              </a:tblPr>
              <a:tblGrid>
                <a:gridCol w="590782">
                  <a:extLst>
                    <a:ext uri="{9D8B030D-6E8A-4147-A177-3AD203B41FA5}">
                      <a16:colId xmlns:a16="http://schemas.microsoft.com/office/drawing/2014/main" val="3072267060"/>
                    </a:ext>
                  </a:extLst>
                </a:gridCol>
                <a:gridCol w="2116968">
                  <a:extLst>
                    <a:ext uri="{9D8B030D-6E8A-4147-A177-3AD203B41FA5}">
                      <a16:colId xmlns:a16="http://schemas.microsoft.com/office/drawing/2014/main" val="210075422"/>
                    </a:ext>
                  </a:extLst>
                </a:gridCol>
                <a:gridCol w="4496507">
                  <a:extLst>
                    <a:ext uri="{9D8B030D-6E8A-4147-A177-3AD203B41FA5}">
                      <a16:colId xmlns:a16="http://schemas.microsoft.com/office/drawing/2014/main" val="2735951800"/>
                    </a:ext>
                  </a:extLst>
                </a:gridCol>
                <a:gridCol w="1513023">
                  <a:extLst>
                    <a:ext uri="{9D8B030D-6E8A-4147-A177-3AD203B41FA5}">
                      <a16:colId xmlns:a16="http://schemas.microsoft.com/office/drawing/2014/main" val="3652662736"/>
                    </a:ext>
                  </a:extLst>
                </a:gridCol>
                <a:gridCol w="2606040">
                  <a:extLst>
                    <a:ext uri="{9D8B030D-6E8A-4147-A177-3AD203B41FA5}">
                      <a16:colId xmlns:a16="http://schemas.microsoft.com/office/drawing/2014/main" val="4143442871"/>
                    </a:ext>
                  </a:extLst>
                </a:gridCol>
              </a:tblGrid>
              <a:tr h="370840">
                <a:tc gridSpan="2">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a:txBody>
                    <a:bodyPr/>
                    <a:lstStyle/>
                    <a:p>
                      <a:pPr algn="ctr"/>
                      <a:r>
                        <a:rPr lang="en-GB" dirty="0"/>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Example for 2 year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Answer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273111"/>
                  </a:ext>
                </a:extLst>
              </a:tr>
              <a:tr h="370840">
                <a:tc>
                  <a:txBody>
                    <a:bodyPr/>
                    <a:lstStyle/>
                    <a:p>
                      <a:r>
                        <a:rPr lang="en-GB" b="1" dirty="0"/>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Weight (age 1 to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(Age + 4) x 2 (kg)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(2+4) 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924865"/>
                  </a:ext>
                </a:extLst>
              </a:tr>
              <a:tr h="370840">
                <a:tc>
                  <a:txBody>
                    <a:bodyPr/>
                    <a:lstStyle/>
                    <a:p>
                      <a:r>
                        <a:rPr lang="en-GB" b="1" dirty="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Energy/electricity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4 x weight</a:t>
                      </a:r>
                      <a:r>
                        <a:rPr lang="en-GB" sz="1600" baseline="0" dirty="0"/>
                        <a:t> (kg) = Joule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a:t>
                      </a:r>
                      <a:r>
                        <a:rPr lang="en-GB" sz="1600" baseline="0" dirty="0"/>
                        <a:t> x 4</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896137"/>
                  </a:ext>
                </a:extLst>
              </a:tr>
              <a:tr h="370840">
                <a:tc>
                  <a:txBody>
                    <a:bodyPr/>
                    <a:lstStyle/>
                    <a:p>
                      <a:r>
                        <a:rPr lang="en-GB" b="1" dirty="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Tube</a:t>
                      </a:r>
                      <a:r>
                        <a:rPr lang="en-GB" sz="1600" baseline="0" dirty="0"/>
                        <a:t> (endotracheal)</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Age/ 4 plus 4 = ID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2/4 + 4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54484"/>
                  </a:ext>
                </a:extLst>
              </a:tr>
              <a:tr h="370840">
                <a:tc>
                  <a:txBody>
                    <a:bodyPr/>
                    <a:lstStyle/>
                    <a:p>
                      <a:r>
                        <a:rPr lang="en-GB" b="1" dirty="0" err="1"/>
                        <a:t>Fl</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Fluids (bolus)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 x weight (kg) = mL Normal saline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 mL</a:t>
                      </a:r>
                      <a:r>
                        <a:rPr lang="en-GB" sz="1600" baseline="0" dirty="0"/>
                        <a:t> x 12kg</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120mL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763135"/>
                  </a:ext>
                </a:extLst>
              </a:tr>
              <a:tr h="370840">
                <a:tc>
                  <a:txBody>
                    <a:bodyPr/>
                    <a:lstStyle/>
                    <a:p>
                      <a:r>
                        <a:rPr lang="en-GB" b="1"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Adrenaline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 mcg/kg 1:10000 solution = 0.1 ml/kg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10mcg x 12kg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120mcg 1:10000 = 0.1ml/kg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1150324"/>
                  </a:ext>
                </a:extLst>
              </a:tr>
              <a:tr h="370840">
                <a:tc>
                  <a:txBody>
                    <a:bodyPr/>
                    <a:lstStyle/>
                    <a:p>
                      <a:r>
                        <a:rPr lang="en-GB" b="1" dirty="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Glucose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 mL</a:t>
                      </a:r>
                      <a:r>
                        <a:rPr lang="en-GB" sz="1600" baseline="0" dirty="0"/>
                        <a:t> kg (10% Dextrose)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 mL x 12kg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24mL 10% Dextrose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271013"/>
                  </a:ext>
                </a:extLst>
              </a:tr>
            </a:tbl>
          </a:graphicData>
        </a:graphic>
      </p:graphicFrame>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17900" y="3988566"/>
            <a:ext cx="268072" cy="215444"/>
          </a:xfrm>
          <a:prstGeom prst="rect">
            <a:avLst/>
          </a:prstGeom>
        </p:spPr>
        <p:txBody>
          <a:bodyPr wrap="none">
            <a:spAutoFit/>
          </a:bodyPr>
          <a:lstStyle/>
          <a:p>
            <a:r>
              <a:rPr lang="ru-RU" sz="1200" baseline="30000" dirty="0"/>
              <a:t>-1</a:t>
            </a:r>
            <a:endParaRPr lang="en-US" sz="1200" baseline="30000" dirty="0"/>
          </a:p>
        </p:txBody>
      </p:sp>
      <p:sp>
        <p:nvSpPr>
          <p:cNvPr id="8" name="Rectangle 7"/>
          <p:cNvSpPr/>
          <p:nvPr/>
        </p:nvSpPr>
        <p:spPr>
          <a:xfrm>
            <a:off x="11475359" y="3976540"/>
            <a:ext cx="268072" cy="215444"/>
          </a:xfrm>
          <a:prstGeom prst="rect">
            <a:avLst/>
          </a:prstGeom>
        </p:spPr>
        <p:txBody>
          <a:bodyPr wrap="none">
            <a:spAutoFit/>
          </a:bodyPr>
          <a:lstStyle/>
          <a:p>
            <a:r>
              <a:rPr lang="ru-RU" sz="1200" baseline="30000" dirty="0"/>
              <a:t>-1</a:t>
            </a:r>
            <a:endParaRPr lang="en-US" sz="1200" baseline="30000" dirty="0"/>
          </a:p>
        </p:txBody>
      </p:sp>
    </p:spTree>
    <p:extLst>
      <p:ext uri="{BB962C8B-B14F-4D97-AF65-F5344CB8AC3E}">
        <p14:creationId xmlns:p14="http://schemas.microsoft.com/office/powerpoint/2010/main" val="399071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3" y="243205"/>
            <a:ext cx="10515600" cy="1325563"/>
          </a:xfrm>
        </p:spPr>
        <p:txBody>
          <a:bodyPr/>
          <a:lstStyle/>
          <a:p>
            <a:r>
              <a:rPr lang="en-GB" b="1" u="sng" dirty="0"/>
              <a:t>WET </a:t>
            </a:r>
            <a:r>
              <a:rPr lang="en-GB" b="1" u="sng" dirty="0" err="1"/>
              <a:t>FlAG</a:t>
            </a:r>
            <a:endParaRPr lang="en-GB" b="1" u="sng" dirty="0"/>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2838893" y="445055"/>
            <a:ext cx="8894291" cy="6236720"/>
          </a:xfrm>
          <a:prstGeom prst="rect">
            <a:avLst/>
          </a:prstGeom>
        </p:spPr>
      </p:pic>
    </p:spTree>
    <p:extLst>
      <p:ext uri="{BB962C8B-B14F-4D97-AF65-F5344CB8AC3E}">
        <p14:creationId xmlns:p14="http://schemas.microsoft.com/office/powerpoint/2010/main" val="2875574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8" y="428920"/>
            <a:ext cx="5084136" cy="1325563"/>
          </a:xfrm>
        </p:spPr>
        <p:txBody>
          <a:bodyPr>
            <a:normAutofit fontScale="90000"/>
          </a:bodyPr>
          <a:lstStyle/>
          <a:p>
            <a:r>
              <a:rPr lang="en-GB" b="1" u="sng" dirty="0"/>
              <a:t>Peripheral inotropes in paediatric critical care</a:t>
            </a:r>
          </a:p>
        </p:txBody>
      </p:sp>
      <p:pic>
        <p:nvPicPr>
          <p:cNvPr id="4" name="Picture 3"/>
          <p:cNvPicPr>
            <a:picLocks noChangeAspect="1"/>
          </p:cNvPicPr>
          <p:nvPr/>
        </p:nvPicPr>
        <p:blipFill>
          <a:blip r:embed="rId2"/>
          <a:stretch>
            <a:fillRect/>
          </a:stretch>
        </p:blipFill>
        <p:spPr>
          <a:xfrm>
            <a:off x="6186483" y="219418"/>
            <a:ext cx="4570444" cy="6419163"/>
          </a:xfrm>
          <a:prstGeom prst="rect">
            <a:avLst/>
          </a:prstGeom>
        </p:spPr>
      </p:pic>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a:spLocks noGrp="1"/>
          </p:cNvSpPr>
          <p:nvPr>
            <p:ph idx="1"/>
          </p:nvPr>
        </p:nvSpPr>
        <p:spPr>
          <a:xfrm>
            <a:off x="483183" y="2152595"/>
            <a:ext cx="4591500" cy="3635782"/>
          </a:xfrm>
        </p:spPr>
        <p:txBody>
          <a:bodyPr/>
          <a:lstStyle/>
          <a:p>
            <a:r>
              <a:rPr lang="en-GB" altLang="en-US" sz="2000" dirty="0"/>
              <a:t>South Thames </a:t>
            </a:r>
            <a:r>
              <a:rPr lang="en-GB" altLang="en-US" sz="2000" dirty="0" err="1"/>
              <a:t>Paed</a:t>
            </a:r>
            <a:r>
              <a:rPr lang="en-GB" altLang="en-US" sz="2000" dirty="0"/>
              <a:t> Retrieval Service (STRS) pdf of peripheral inotropes prep and administration</a:t>
            </a:r>
          </a:p>
          <a:p>
            <a:endParaRPr lang="en-GB" altLang="en-US" sz="2000" dirty="0"/>
          </a:p>
          <a:p>
            <a:r>
              <a:rPr lang="en-GB" altLang="en-US" sz="2000" dirty="0"/>
              <a:t>https://www.evelinalondon.nhs.uk/resources/our-services/hospital/south-thames-retrieval-service/peripheral-inotropes.pdf</a:t>
            </a:r>
          </a:p>
          <a:p>
            <a:endParaRPr lang="en-GB" altLang="en-US" sz="2000" dirty="0"/>
          </a:p>
          <a:p>
            <a:endParaRPr lang="en-GB" dirty="0"/>
          </a:p>
        </p:txBody>
      </p:sp>
    </p:spTree>
    <p:extLst>
      <p:ext uri="{BB962C8B-B14F-4D97-AF65-F5344CB8AC3E}">
        <p14:creationId xmlns:p14="http://schemas.microsoft.com/office/powerpoint/2010/main" val="2859650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88773" y="270789"/>
            <a:ext cx="4238514" cy="5965053"/>
          </a:xfrm>
          <a:prstGeom prst="rect">
            <a:avLst/>
          </a:prstGeom>
        </p:spPr>
      </p:pic>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stretch>
            <a:fillRect/>
          </a:stretch>
        </p:blipFill>
        <p:spPr>
          <a:xfrm>
            <a:off x="7088240" y="270789"/>
            <a:ext cx="4324839" cy="5965053"/>
          </a:xfrm>
          <a:prstGeom prst="rect">
            <a:avLst/>
          </a:prstGeom>
        </p:spPr>
      </p:pic>
      <p:sp>
        <p:nvSpPr>
          <p:cNvPr id="8" name="TextBox 7"/>
          <p:cNvSpPr txBox="1"/>
          <p:nvPr/>
        </p:nvSpPr>
        <p:spPr>
          <a:xfrm>
            <a:off x="689852" y="531628"/>
            <a:ext cx="1998921" cy="646331"/>
          </a:xfrm>
          <a:prstGeom prst="rect">
            <a:avLst/>
          </a:prstGeom>
          <a:noFill/>
        </p:spPr>
        <p:txBody>
          <a:bodyPr wrap="square" rtlCol="0">
            <a:spAutoFit/>
          </a:bodyPr>
          <a:lstStyle/>
          <a:p>
            <a:r>
              <a:rPr lang="en-GB" sz="3600" b="1" u="sng" dirty="0"/>
              <a:t>STOPP</a:t>
            </a:r>
          </a:p>
        </p:txBody>
      </p:sp>
    </p:spTree>
    <p:extLst>
      <p:ext uri="{BB962C8B-B14F-4D97-AF65-F5344CB8AC3E}">
        <p14:creationId xmlns:p14="http://schemas.microsoft.com/office/powerpoint/2010/main" val="36681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074" y="192792"/>
            <a:ext cx="10515600" cy="1325563"/>
          </a:xfrm>
        </p:spPr>
        <p:txBody>
          <a:bodyPr/>
          <a:lstStyle/>
          <a:p>
            <a:r>
              <a:rPr lang="en-GB" b="1" dirty="0"/>
              <a:t>East of England Trauma Network</a:t>
            </a:r>
          </a:p>
        </p:txBody>
      </p:sp>
      <p:pic>
        <p:nvPicPr>
          <p:cNvPr id="4" name="Picture 3" descr="M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8980" y="1518355"/>
            <a:ext cx="4245388" cy="4790965"/>
          </a:xfrm>
          <a:prstGeom prst="rect">
            <a:avLst/>
          </a:prstGeom>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131339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0670" y="523956"/>
            <a:ext cx="4357686" cy="6159351"/>
          </a:xfrm>
          <a:prstGeom prst="rect">
            <a:avLst/>
          </a:prstGeom>
        </p:spPr>
      </p:pic>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7222456" y="591365"/>
            <a:ext cx="4357686" cy="6091942"/>
          </a:xfrm>
          <a:prstGeom prst="rect">
            <a:avLst/>
          </a:prstGeom>
        </p:spPr>
      </p:pic>
      <p:sp>
        <p:nvSpPr>
          <p:cNvPr id="8" name="TextBox 7"/>
          <p:cNvSpPr txBox="1"/>
          <p:nvPr/>
        </p:nvSpPr>
        <p:spPr>
          <a:xfrm>
            <a:off x="689852" y="531628"/>
            <a:ext cx="1998921" cy="646331"/>
          </a:xfrm>
          <a:prstGeom prst="rect">
            <a:avLst/>
          </a:prstGeom>
          <a:noFill/>
        </p:spPr>
        <p:txBody>
          <a:bodyPr wrap="square" rtlCol="0">
            <a:spAutoFit/>
          </a:bodyPr>
          <a:lstStyle/>
          <a:p>
            <a:r>
              <a:rPr lang="en-GB" sz="3600" b="1" u="sng" dirty="0"/>
              <a:t>STOPP</a:t>
            </a:r>
          </a:p>
        </p:txBody>
      </p:sp>
    </p:spTree>
    <p:extLst>
      <p:ext uri="{BB962C8B-B14F-4D97-AF65-F5344CB8AC3E}">
        <p14:creationId xmlns:p14="http://schemas.microsoft.com/office/powerpoint/2010/main" val="2149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Questions?</a:t>
            </a:r>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923" y="5788377"/>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img1.wsimg.com/isteam/ip/37474867-8297-4fbd-8acf-ee0d108337d6/Team%20and%20Ambulance%20website%20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339" y="1518814"/>
            <a:ext cx="6404344" cy="426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46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Trauma coordination service</a:t>
            </a:r>
          </a:p>
        </p:txBody>
      </p:sp>
      <p:sp>
        <p:nvSpPr>
          <p:cNvPr id="3" name="Content Placeholder 2"/>
          <p:cNvSpPr>
            <a:spLocks noGrp="1"/>
          </p:cNvSpPr>
          <p:nvPr>
            <p:ph idx="1"/>
          </p:nvPr>
        </p:nvSpPr>
        <p:spPr/>
        <p:txBody>
          <a:bodyPr/>
          <a:lstStyle/>
          <a:p>
            <a:r>
              <a:rPr lang="en-GB" b="1" dirty="0">
                <a:latin typeface="+mj-lt"/>
              </a:rPr>
              <a:t>Phone: 0330 330 3999 – 24 hours</a:t>
            </a:r>
          </a:p>
          <a:p>
            <a:pPr marL="0" indent="0">
              <a:buNone/>
            </a:pPr>
            <a:endParaRPr lang="en-GB" dirty="0"/>
          </a:p>
          <a:p>
            <a:pPr marL="0" indent="0">
              <a:buNone/>
            </a:pPr>
            <a:r>
              <a:rPr lang="en-GB" b="1" dirty="0">
                <a:latin typeface="+mj-lt"/>
              </a:rPr>
              <a:t>Menu system: </a:t>
            </a:r>
          </a:p>
          <a:p>
            <a:pPr>
              <a:spcAft>
                <a:spcPts val="600"/>
              </a:spcAft>
            </a:pPr>
            <a:r>
              <a:rPr lang="en-US" baseline="30000" dirty="0">
                <a:latin typeface="+mj-lt"/>
              </a:rPr>
              <a:t>Assessment for trauma with triage tool</a:t>
            </a:r>
          </a:p>
          <a:p>
            <a:pPr>
              <a:spcAft>
                <a:spcPts val="600"/>
              </a:spcAft>
            </a:pPr>
            <a:r>
              <a:rPr lang="en-US" baseline="30000" dirty="0">
                <a:latin typeface="+mj-lt"/>
              </a:rPr>
              <a:t>Pre-alerting ED</a:t>
            </a:r>
          </a:p>
          <a:p>
            <a:pPr>
              <a:spcAft>
                <a:spcPts val="600"/>
              </a:spcAft>
            </a:pPr>
            <a:r>
              <a:rPr lang="en-US" baseline="30000" dirty="0">
                <a:latin typeface="+mj-lt"/>
              </a:rPr>
              <a:t>Clinical decision support</a:t>
            </a:r>
          </a:p>
          <a:p>
            <a:pPr>
              <a:spcAft>
                <a:spcPts val="600"/>
              </a:spcAft>
            </a:pPr>
            <a:r>
              <a:rPr lang="en-US" baseline="30000" dirty="0">
                <a:latin typeface="+mj-lt"/>
              </a:rPr>
              <a:t>Request transfers or specialist referral</a:t>
            </a:r>
          </a:p>
          <a:p>
            <a:pPr>
              <a:spcAft>
                <a:spcPts val="600"/>
              </a:spcAft>
            </a:pPr>
            <a:r>
              <a:rPr lang="en-US" baseline="30000" dirty="0">
                <a:latin typeface="+mj-lt"/>
              </a:rPr>
              <a:t>Contact for Rehab </a:t>
            </a:r>
            <a:r>
              <a:rPr lang="en-US" baseline="30000" dirty="0" err="1">
                <a:latin typeface="+mj-lt"/>
              </a:rPr>
              <a:t>co-ordinator</a:t>
            </a:r>
            <a:endParaRPr lang="en-US" baseline="30000" dirty="0">
              <a:latin typeface="+mj-lt"/>
            </a:endParaRPr>
          </a:p>
          <a:p>
            <a:pPr marL="0" indent="0">
              <a:buNone/>
            </a:pPr>
            <a:endParaRPr lang="en-GB" dirty="0"/>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26830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ED ‘’</a:t>
            </a:r>
            <a:r>
              <a:rPr lang="en-GB" b="1" dirty="0" err="1"/>
              <a:t>Pitstops</a:t>
            </a:r>
            <a:r>
              <a:rPr lang="en-GB" b="1" dirty="0"/>
              <a:t>’’</a:t>
            </a:r>
          </a:p>
        </p:txBody>
      </p:sp>
      <p:pic>
        <p:nvPicPr>
          <p:cNvPr id="4" name="Picture 3"/>
          <p:cNvPicPr>
            <a:picLocks noChangeAspect="1"/>
          </p:cNvPicPr>
          <p:nvPr/>
        </p:nvPicPr>
        <p:blipFill>
          <a:blip r:embed="rId3"/>
          <a:stretch>
            <a:fillRect/>
          </a:stretch>
        </p:blipFill>
        <p:spPr>
          <a:xfrm>
            <a:off x="685800" y="3048000"/>
            <a:ext cx="3857756" cy="1522798"/>
          </a:xfrm>
          <a:prstGeom prst="rect">
            <a:avLst/>
          </a:prstGeom>
        </p:spPr>
      </p:pic>
      <p:pic>
        <p:nvPicPr>
          <p:cNvPr id="5" name="Picture 4"/>
          <p:cNvPicPr>
            <a:picLocks noChangeAspect="1"/>
          </p:cNvPicPr>
          <p:nvPr/>
        </p:nvPicPr>
        <p:blipFill>
          <a:blip r:embed="rId4"/>
          <a:stretch>
            <a:fillRect/>
          </a:stretch>
        </p:blipFill>
        <p:spPr>
          <a:xfrm>
            <a:off x="5270938" y="2322987"/>
            <a:ext cx="2349062" cy="2349062"/>
          </a:xfrm>
          <a:prstGeom prst="rect">
            <a:avLst/>
          </a:prstGeom>
        </p:spPr>
      </p:pic>
      <p:pic>
        <p:nvPicPr>
          <p:cNvPr id="6" name="Picture 5"/>
          <p:cNvPicPr>
            <a:picLocks noChangeAspect="1"/>
          </p:cNvPicPr>
          <p:nvPr/>
        </p:nvPicPr>
        <p:blipFill>
          <a:blip r:embed="rId5"/>
          <a:stretch>
            <a:fillRect/>
          </a:stretch>
        </p:blipFill>
        <p:spPr>
          <a:xfrm flipH="1">
            <a:off x="8009160" y="687186"/>
            <a:ext cx="2546546" cy="5620664"/>
          </a:xfrm>
          <a:prstGeom prst="rect">
            <a:avLst/>
          </a:prstGeom>
        </p:spPr>
      </p:pic>
      <p:pic>
        <p:nvPicPr>
          <p:cNvPr id="7"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8"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878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Neurological and Spinal Injuries</a:t>
            </a:r>
          </a:p>
        </p:txBody>
      </p:sp>
      <p:sp>
        <p:nvSpPr>
          <p:cNvPr id="3" name="Content Placeholder 2"/>
          <p:cNvSpPr>
            <a:spLocks noGrp="1"/>
          </p:cNvSpPr>
          <p:nvPr>
            <p:ph idx="1"/>
          </p:nvPr>
        </p:nvSpPr>
        <p:spPr/>
        <p:txBody>
          <a:bodyPr>
            <a:normAutofit/>
          </a:bodyPr>
          <a:lstStyle/>
          <a:p>
            <a:r>
              <a:rPr lang="en-GB" sz="2000" dirty="0"/>
              <a:t>Topics covered within this section: </a:t>
            </a:r>
          </a:p>
          <a:p>
            <a:pPr marL="0" indent="0">
              <a:buNone/>
            </a:pPr>
            <a:endParaRPr lang="en-GB" sz="2000" dirty="0"/>
          </a:p>
          <a:p>
            <a:pPr marL="457200" indent="-457200">
              <a:buAutoNum type="arabicParenR"/>
            </a:pPr>
            <a:r>
              <a:rPr lang="en-GB" sz="2000" dirty="0"/>
              <a:t>Causes and mechanisms of injury</a:t>
            </a:r>
          </a:p>
          <a:p>
            <a:pPr marL="457200" indent="-457200">
              <a:buAutoNum type="arabicParenR"/>
            </a:pPr>
            <a:r>
              <a:rPr lang="en-GB" sz="2000" dirty="0"/>
              <a:t>Indications for intubation in neurological patients</a:t>
            </a:r>
          </a:p>
          <a:p>
            <a:pPr marL="457200" indent="-457200">
              <a:buAutoNum type="arabicParenR"/>
            </a:pPr>
            <a:r>
              <a:rPr lang="en-GB" sz="2000" dirty="0"/>
              <a:t>Parameters</a:t>
            </a:r>
          </a:p>
          <a:p>
            <a:pPr marL="457200" indent="-457200">
              <a:buAutoNum type="arabicParenR"/>
            </a:pPr>
            <a:r>
              <a:rPr lang="en-GB" sz="2000" dirty="0"/>
              <a:t>Considerations and management with neurological patients</a:t>
            </a:r>
          </a:p>
          <a:p>
            <a:pPr marL="457200" indent="-457200">
              <a:buAutoNum type="arabicParenR"/>
            </a:pPr>
            <a:r>
              <a:rPr lang="en-GB" sz="2000" dirty="0"/>
              <a:t>Collars and immobilisation </a:t>
            </a:r>
          </a:p>
          <a:p>
            <a:pPr marL="457200" indent="-457200">
              <a:buAutoNum type="arabicParenR"/>
            </a:pPr>
            <a:endParaRPr lang="en-GB" sz="2000" dirty="0"/>
          </a:p>
          <a:p>
            <a:pPr marL="457200" indent="-457200">
              <a:buAutoNum type="arabicParenR"/>
            </a:pPr>
            <a:endParaRPr lang="en-GB" sz="2000" dirty="0"/>
          </a:p>
        </p:txBody>
      </p:sp>
      <p:pic>
        <p:nvPicPr>
          <p:cNvPr id="4"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6" name="Rectangle 5"/>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1628" y="4475746"/>
            <a:ext cx="1955563" cy="177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66022" y="4475746"/>
            <a:ext cx="1502614" cy="177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44811" y="4475746"/>
            <a:ext cx="1957322" cy="177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73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Aims of management of neurological injury</a:t>
            </a:r>
          </a:p>
        </p:txBody>
      </p:sp>
      <p:sp>
        <p:nvSpPr>
          <p:cNvPr id="3" name="Content Placeholder 2"/>
          <p:cNvSpPr>
            <a:spLocks noGrp="1"/>
          </p:cNvSpPr>
          <p:nvPr>
            <p:ph idx="1"/>
          </p:nvPr>
        </p:nvSpPr>
        <p:spPr>
          <a:xfrm>
            <a:off x="643467" y="2280691"/>
            <a:ext cx="10515600" cy="4351338"/>
          </a:xfrm>
        </p:spPr>
        <p:txBody>
          <a:bodyPr>
            <a:normAutofit/>
          </a:bodyPr>
          <a:lstStyle/>
          <a:p>
            <a:pPr marL="457200" indent="-457200">
              <a:buFont typeface="+mj-lt"/>
              <a:buAutoNum type="arabicPeriod"/>
            </a:pPr>
            <a:r>
              <a:rPr lang="en-GB" sz="2000" dirty="0"/>
              <a:t>Suspect and identify injury</a:t>
            </a:r>
          </a:p>
          <a:p>
            <a:pPr marL="457200" indent="-457200">
              <a:buFont typeface="+mj-lt"/>
              <a:buAutoNum type="arabicPeriod"/>
            </a:pPr>
            <a:endParaRPr lang="en-GB" sz="2000" dirty="0"/>
          </a:p>
          <a:p>
            <a:pPr marL="457200" indent="-457200">
              <a:buFont typeface="+mj-lt"/>
              <a:buAutoNum type="arabicPeriod"/>
            </a:pPr>
            <a:r>
              <a:rPr lang="en-GB" sz="2000" dirty="0"/>
              <a:t>Identify those needing neurosurgical intervention</a:t>
            </a:r>
          </a:p>
          <a:p>
            <a:pPr marL="457200" indent="-457200">
              <a:buFont typeface="+mj-lt"/>
              <a:buAutoNum type="arabicPeriod"/>
            </a:pPr>
            <a:endParaRPr lang="en-GB" sz="2000" dirty="0"/>
          </a:p>
          <a:p>
            <a:pPr marL="457200" indent="-457200">
              <a:buFont typeface="+mj-lt"/>
              <a:buAutoNum type="arabicPeriod"/>
            </a:pPr>
            <a:r>
              <a:rPr lang="en-GB" sz="2000" dirty="0"/>
              <a:t>Minimise secondary brain injury: contusions, shock, cerebral oedema, haematomas causing increased ICP, intracranial infection</a:t>
            </a:r>
          </a:p>
        </p:txBody>
      </p:sp>
      <p:sp>
        <p:nvSpPr>
          <p:cNvPr id="4" name="Rectangle 3"/>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6"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pic>
        <p:nvPicPr>
          <p:cNvPr id="7" name="Picture 6">
            <a:extLst>
              <a:ext uri="{FF2B5EF4-FFF2-40B4-BE49-F238E27FC236}">
                <a16:creationId xmlns:a16="http://schemas.microsoft.com/office/drawing/2014/main" id="{F2AF4DC6-6F14-804E-9EB4-172100107EE3}"/>
              </a:ext>
            </a:extLst>
          </p:cNvPr>
          <p:cNvPicPr>
            <a:picLocks noChangeAspect="1"/>
          </p:cNvPicPr>
          <p:nvPr/>
        </p:nvPicPr>
        <p:blipFill>
          <a:blip r:embed="rId4"/>
          <a:stretch>
            <a:fillRect/>
          </a:stretch>
        </p:blipFill>
        <p:spPr>
          <a:xfrm>
            <a:off x="6382039" y="4489114"/>
            <a:ext cx="3486150" cy="1695450"/>
          </a:xfrm>
          <a:prstGeom prst="rect">
            <a:avLst/>
          </a:prstGeom>
        </p:spPr>
      </p:pic>
    </p:spTree>
    <p:extLst>
      <p:ext uri="{BB962C8B-B14F-4D97-AF65-F5344CB8AC3E}">
        <p14:creationId xmlns:p14="http://schemas.microsoft.com/office/powerpoint/2010/main" val="281989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Causes and Mechanisms of injury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6757683"/>
              </p:ext>
            </p:extLst>
          </p:nvPr>
        </p:nvGraphicFramePr>
        <p:xfrm>
          <a:off x="3133436" y="2018131"/>
          <a:ext cx="5257800" cy="2655736"/>
        </p:xfrm>
        <a:graphic>
          <a:graphicData uri="http://schemas.openxmlformats.org/drawingml/2006/table">
            <a:tbl>
              <a:tblPr firstRow="1" bandRow="1">
                <a:tableStyleId>{10A1B5D5-9B99-4C35-A422-299274C87663}</a:tableStyleId>
              </a:tblPr>
              <a:tblGrid>
                <a:gridCol w="5257800">
                  <a:extLst>
                    <a:ext uri="{9D8B030D-6E8A-4147-A177-3AD203B41FA5}">
                      <a16:colId xmlns:a16="http://schemas.microsoft.com/office/drawing/2014/main" val="2463378710"/>
                    </a:ext>
                  </a:extLst>
                </a:gridCol>
              </a:tblGrid>
              <a:tr h="370840">
                <a:tc>
                  <a:txBody>
                    <a:bodyPr/>
                    <a:lstStyle/>
                    <a:p>
                      <a:pPr algn="ctr"/>
                      <a:r>
                        <a:rPr lang="en-GB" u="none" dirty="0"/>
                        <a:t>Causes</a:t>
                      </a:r>
                    </a:p>
                  </a:txBody>
                  <a:tcPr/>
                </a:tc>
                <a:extLst>
                  <a:ext uri="{0D108BD9-81ED-4DB2-BD59-A6C34878D82A}">
                    <a16:rowId xmlns:a16="http://schemas.microsoft.com/office/drawing/2014/main" val="3340101643"/>
                  </a:ext>
                </a:extLst>
              </a:tr>
              <a:tr h="370840">
                <a:tc>
                  <a:txBody>
                    <a:bodyPr/>
                    <a:lstStyle/>
                    <a:p>
                      <a:pPr algn="ctr"/>
                      <a:r>
                        <a:rPr lang="en-GB" dirty="0"/>
                        <a:t>RTC</a:t>
                      </a:r>
                    </a:p>
                  </a:txBody>
                  <a:tcPr/>
                </a:tc>
                <a:extLst>
                  <a:ext uri="{0D108BD9-81ED-4DB2-BD59-A6C34878D82A}">
                    <a16:rowId xmlns:a16="http://schemas.microsoft.com/office/drawing/2014/main" val="2572061993"/>
                  </a:ext>
                </a:extLst>
              </a:tr>
              <a:tr h="370840">
                <a:tc>
                  <a:txBody>
                    <a:bodyPr/>
                    <a:lstStyle/>
                    <a:p>
                      <a:pPr algn="ctr"/>
                      <a:r>
                        <a:rPr lang="en-GB" dirty="0"/>
                        <a:t>Falls</a:t>
                      </a:r>
                    </a:p>
                  </a:txBody>
                  <a:tcPr/>
                </a:tc>
                <a:extLst>
                  <a:ext uri="{0D108BD9-81ED-4DB2-BD59-A6C34878D82A}">
                    <a16:rowId xmlns:a16="http://schemas.microsoft.com/office/drawing/2014/main" val="3546698387"/>
                  </a:ext>
                </a:extLst>
              </a:tr>
              <a:tr h="430696">
                <a:tc>
                  <a:txBody>
                    <a:bodyPr/>
                    <a:lstStyle/>
                    <a:p>
                      <a:pPr algn="ctr"/>
                      <a:r>
                        <a:rPr lang="en-GB" dirty="0"/>
                        <a:t>Sports</a:t>
                      </a:r>
                    </a:p>
                  </a:txBody>
                  <a:tcPr/>
                </a:tc>
                <a:extLst>
                  <a:ext uri="{0D108BD9-81ED-4DB2-BD59-A6C34878D82A}">
                    <a16:rowId xmlns:a16="http://schemas.microsoft.com/office/drawing/2014/main" val="3470707133"/>
                  </a:ext>
                </a:extLst>
              </a:tr>
              <a:tr h="370840">
                <a:tc>
                  <a:txBody>
                    <a:bodyPr/>
                    <a:lstStyle/>
                    <a:p>
                      <a:pPr algn="ctr"/>
                      <a:r>
                        <a:rPr lang="en-GB" dirty="0"/>
                        <a:t>Assault</a:t>
                      </a:r>
                    </a:p>
                  </a:txBody>
                  <a:tcPr/>
                </a:tc>
                <a:extLst>
                  <a:ext uri="{0D108BD9-81ED-4DB2-BD59-A6C34878D82A}">
                    <a16:rowId xmlns:a16="http://schemas.microsoft.com/office/drawing/2014/main" val="1577826527"/>
                  </a:ext>
                </a:extLst>
              </a:tr>
              <a:tr h="370840">
                <a:tc>
                  <a:txBody>
                    <a:bodyPr/>
                    <a:lstStyle/>
                    <a:p>
                      <a:pPr algn="ctr"/>
                      <a:r>
                        <a:rPr lang="en-GB" dirty="0"/>
                        <a:t>Self-harm</a:t>
                      </a:r>
                    </a:p>
                  </a:txBody>
                  <a:tcPr/>
                </a:tc>
                <a:extLst>
                  <a:ext uri="{0D108BD9-81ED-4DB2-BD59-A6C34878D82A}">
                    <a16:rowId xmlns:a16="http://schemas.microsoft.com/office/drawing/2014/main" val="1303872325"/>
                  </a:ext>
                </a:extLst>
              </a:tr>
              <a:tr h="370840">
                <a:tc>
                  <a:txBody>
                    <a:bodyPr/>
                    <a:lstStyle/>
                    <a:p>
                      <a:pPr algn="ctr"/>
                      <a:r>
                        <a:rPr lang="en-GB" dirty="0"/>
                        <a:t>Non-Traumatic</a:t>
                      </a:r>
                    </a:p>
                  </a:txBody>
                  <a:tcPr/>
                </a:tc>
                <a:extLst>
                  <a:ext uri="{0D108BD9-81ED-4DB2-BD59-A6C34878D82A}">
                    <a16:rowId xmlns:a16="http://schemas.microsoft.com/office/drawing/2014/main" val="3413381191"/>
                  </a:ext>
                </a:extLst>
              </a:tr>
            </a:tbl>
          </a:graphicData>
        </a:graphic>
      </p:graphicFrame>
      <p:sp>
        <p:nvSpPr>
          <p:cNvPr id="5" name="Rectangle 4"/>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Tree>
    <p:extLst>
      <p:ext uri="{BB962C8B-B14F-4D97-AF65-F5344CB8AC3E}">
        <p14:creationId xmlns:p14="http://schemas.microsoft.com/office/powerpoint/2010/main" val="315185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69C0-AB47-644C-84F9-061E1E5D6EC8}"/>
              </a:ext>
            </a:extLst>
          </p:cNvPr>
          <p:cNvSpPr>
            <a:spLocks noGrp="1"/>
          </p:cNvSpPr>
          <p:nvPr>
            <p:ph type="title"/>
          </p:nvPr>
        </p:nvSpPr>
        <p:spPr>
          <a:xfrm>
            <a:off x="838200" y="-219672"/>
            <a:ext cx="10515600" cy="1325563"/>
          </a:xfrm>
        </p:spPr>
        <p:txBody>
          <a:bodyPr/>
          <a:lstStyle/>
          <a:p>
            <a:r>
              <a:rPr lang="en-US" b="1" dirty="0"/>
              <a:t>Indications for intubation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87190592"/>
              </p:ext>
            </p:extLst>
          </p:nvPr>
        </p:nvGraphicFramePr>
        <p:xfrm>
          <a:off x="494146" y="956322"/>
          <a:ext cx="10859654" cy="4572000"/>
        </p:xfrm>
        <a:graphic>
          <a:graphicData uri="http://schemas.openxmlformats.org/drawingml/2006/table">
            <a:tbl>
              <a:tblPr firstRow="1" bandRow="1">
                <a:tableStyleId>{93296810-A885-4BE3-A3E7-6D5BEEA58F35}</a:tableStyleId>
              </a:tblPr>
              <a:tblGrid>
                <a:gridCol w="10859654">
                  <a:extLst>
                    <a:ext uri="{9D8B030D-6E8A-4147-A177-3AD203B41FA5}">
                      <a16:colId xmlns:a16="http://schemas.microsoft.com/office/drawing/2014/main" val="1628443855"/>
                    </a:ext>
                  </a:extLst>
                </a:gridCol>
              </a:tblGrid>
              <a:tr h="314555">
                <a:tc>
                  <a:txBody>
                    <a:bodyPr/>
                    <a:lstStyle/>
                    <a:p>
                      <a:pPr algn="ctr"/>
                      <a:r>
                        <a:rPr lang="en-GB" sz="2000" u="sng" dirty="0"/>
                        <a:t>Indications for intubation for</a:t>
                      </a:r>
                      <a:r>
                        <a:rPr lang="en-GB" sz="2000" u="sng" baseline="0" dirty="0"/>
                        <a:t> brain injured patients</a:t>
                      </a:r>
                      <a:endParaRPr lang="en-GB" sz="2000" u="sng" dirty="0"/>
                    </a:p>
                  </a:txBody>
                  <a:tcPr/>
                </a:tc>
                <a:extLst>
                  <a:ext uri="{0D108BD9-81ED-4DB2-BD59-A6C34878D82A}">
                    <a16:rowId xmlns:a16="http://schemas.microsoft.com/office/drawing/2014/main" val="1974699871"/>
                  </a:ext>
                </a:extLst>
              </a:tr>
              <a:tr h="38780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effectLst/>
                        </a:rPr>
                        <a:t>1. GCS ≤ 8</a:t>
                      </a:r>
                    </a:p>
                  </a:txBody>
                  <a:tcPr/>
                </a:tc>
                <a:extLst>
                  <a:ext uri="{0D108BD9-81ED-4DB2-BD59-A6C34878D82A}">
                    <a16:rowId xmlns:a16="http://schemas.microsoft.com/office/drawing/2014/main" val="3249753395"/>
                  </a:ext>
                </a:extLst>
              </a:tr>
              <a:tr h="387808">
                <a:tc>
                  <a:txBody>
                    <a:bodyPr/>
                    <a:lstStyle/>
                    <a:p>
                      <a:pPr marL="0" indent="0">
                        <a:buFont typeface="+mj-lt"/>
                        <a:buNone/>
                      </a:pPr>
                      <a:r>
                        <a:rPr lang="en-GB" sz="2000" dirty="0"/>
                        <a:t>2. </a:t>
                      </a:r>
                      <a:r>
                        <a:rPr lang="en-GB" sz="2000" kern="1200" dirty="0">
                          <a:effectLst/>
                        </a:rPr>
                        <a:t>Significantly deteriorating conscious level (e.g. a fall in GCS of two points or more, or a fall in motor score of one point or more)</a:t>
                      </a:r>
                      <a:endParaRPr lang="en-GB" sz="2000" dirty="0"/>
                    </a:p>
                  </a:txBody>
                  <a:tcPr/>
                </a:tc>
                <a:extLst>
                  <a:ext uri="{0D108BD9-81ED-4DB2-BD59-A6C34878D82A}">
                    <a16:rowId xmlns:a16="http://schemas.microsoft.com/office/drawing/2014/main" val="565228059"/>
                  </a:ext>
                </a:extLst>
              </a:tr>
              <a:tr h="38780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3. </a:t>
                      </a:r>
                      <a:r>
                        <a:rPr lang="en-GB" sz="2000" kern="1200" dirty="0">
                          <a:effectLst/>
                        </a:rPr>
                        <a:t>Loss of protective laryngeal </a:t>
                      </a:r>
                      <a:r>
                        <a:rPr lang="en-GB" sz="2000" kern="1200" dirty="0" smtClean="0">
                          <a:effectLst/>
                        </a:rPr>
                        <a:t>reflexes</a:t>
                      </a:r>
                      <a:endParaRPr lang="en-GB" sz="2000" kern="1200" dirty="0">
                        <a:effectLst/>
                      </a:endParaRPr>
                    </a:p>
                  </a:txBody>
                  <a:tcPr/>
                </a:tc>
                <a:extLst>
                  <a:ext uri="{0D108BD9-81ED-4DB2-BD59-A6C34878D82A}">
                    <a16:rowId xmlns:a16="http://schemas.microsoft.com/office/drawing/2014/main" val="424737407"/>
                  </a:ext>
                </a:extLst>
              </a:tr>
              <a:tr h="387808">
                <a:tc>
                  <a:txBody>
                    <a:bodyPr/>
                    <a:lstStyle/>
                    <a:p>
                      <a:pPr marL="0" indent="0">
                        <a:buFont typeface="+mj-lt"/>
                        <a:buNone/>
                      </a:pPr>
                      <a:r>
                        <a:rPr lang="en-GB" sz="2000" dirty="0"/>
                        <a:t>4. </a:t>
                      </a:r>
                      <a:r>
                        <a:rPr lang="en-GB" sz="2000" kern="1200" dirty="0">
                          <a:effectLst/>
                        </a:rPr>
                        <a:t>Failure to achieve PaO</a:t>
                      </a:r>
                      <a:r>
                        <a:rPr lang="en-GB" sz="2000" kern="1200" baseline="-25000" dirty="0">
                          <a:effectLst/>
                        </a:rPr>
                        <a:t>2</a:t>
                      </a:r>
                      <a:r>
                        <a:rPr lang="en-GB" sz="2000" kern="1200" dirty="0">
                          <a:effectLst/>
                        </a:rPr>
                        <a:t>≥ 13 </a:t>
                      </a:r>
                      <a:r>
                        <a:rPr lang="en-GB" sz="2000" kern="1200" dirty="0" err="1">
                          <a:effectLst/>
                        </a:rPr>
                        <a:t>kPa</a:t>
                      </a:r>
                      <a:r>
                        <a:rPr lang="en-GB" sz="2000" kern="1200" dirty="0">
                          <a:effectLst/>
                        </a:rPr>
                        <a:t>; but, a lower target can be accepted in patients with AIS (aim for peripheral oxygen saturation≥ 95%)</a:t>
                      </a:r>
                      <a:endParaRPr lang="en-GB" sz="2000" dirty="0"/>
                    </a:p>
                  </a:txBody>
                  <a:tcPr/>
                </a:tc>
                <a:extLst>
                  <a:ext uri="{0D108BD9-81ED-4DB2-BD59-A6C34878D82A}">
                    <a16:rowId xmlns:a16="http://schemas.microsoft.com/office/drawing/2014/main" val="2882613527"/>
                  </a:ext>
                </a:extLst>
              </a:tr>
              <a:tr h="38780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5. </a:t>
                      </a:r>
                      <a:r>
                        <a:rPr lang="en-GB" sz="2000" kern="1200" dirty="0" err="1">
                          <a:effectLst/>
                        </a:rPr>
                        <a:t>Hypercarbia</a:t>
                      </a:r>
                      <a:r>
                        <a:rPr lang="en-GB" sz="2000" kern="1200" dirty="0">
                          <a:effectLst/>
                        </a:rPr>
                        <a:t>(PaCO</a:t>
                      </a:r>
                      <a:r>
                        <a:rPr lang="en-GB" sz="2000" kern="1200" baseline="-25000" dirty="0">
                          <a:effectLst/>
                        </a:rPr>
                        <a:t>2 </a:t>
                      </a:r>
                      <a:r>
                        <a:rPr lang="en-GB" sz="2000" kern="1200" dirty="0">
                          <a:effectLst/>
                        </a:rPr>
                        <a:t>&gt; 6 </a:t>
                      </a:r>
                      <a:r>
                        <a:rPr lang="en-GB" sz="2000" kern="1200" dirty="0" err="1">
                          <a:effectLst/>
                        </a:rPr>
                        <a:t>kPa</a:t>
                      </a:r>
                      <a:r>
                        <a:rPr lang="en-GB" sz="2000" kern="1200" dirty="0" smtClean="0">
                          <a:effectLst/>
                        </a:rPr>
                        <a:t>)</a:t>
                      </a:r>
                      <a:endParaRPr lang="en-GB" sz="2000" kern="1200" dirty="0">
                        <a:effectLst/>
                      </a:endParaRPr>
                    </a:p>
                  </a:txBody>
                  <a:tcPr/>
                </a:tc>
                <a:extLst>
                  <a:ext uri="{0D108BD9-81ED-4DB2-BD59-A6C34878D82A}">
                    <a16:rowId xmlns:a16="http://schemas.microsoft.com/office/drawing/2014/main" val="89650204"/>
                  </a:ext>
                </a:extLst>
              </a:tr>
              <a:tr h="38780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6. </a:t>
                      </a:r>
                      <a:r>
                        <a:rPr lang="en-GB" sz="2000" kern="1200" dirty="0">
                          <a:effectLst/>
                        </a:rPr>
                        <a:t>Spontaneous hyperventilation (PaCO</a:t>
                      </a:r>
                      <a:r>
                        <a:rPr lang="en-GB" sz="2000" kern="1200" baseline="-25000" dirty="0">
                          <a:effectLst/>
                        </a:rPr>
                        <a:t>2 </a:t>
                      </a:r>
                      <a:r>
                        <a:rPr lang="en-GB" sz="2000" kern="1200" dirty="0">
                          <a:effectLst/>
                        </a:rPr>
                        <a:t>&lt; 4.0 </a:t>
                      </a:r>
                      <a:r>
                        <a:rPr lang="en-GB" sz="2000" kern="1200" dirty="0" err="1">
                          <a:effectLst/>
                        </a:rPr>
                        <a:t>kPa</a:t>
                      </a:r>
                      <a:r>
                        <a:rPr lang="en-GB" sz="2000" kern="1200" dirty="0" smtClean="0">
                          <a:effectLst/>
                        </a:rPr>
                        <a:t>)</a:t>
                      </a:r>
                      <a:endParaRPr lang="en-GB" sz="2000" kern="1200" dirty="0">
                        <a:effectLst/>
                      </a:endParaRPr>
                    </a:p>
                  </a:txBody>
                  <a:tcPr/>
                </a:tc>
                <a:extLst>
                  <a:ext uri="{0D108BD9-81ED-4DB2-BD59-A6C34878D82A}">
                    <a16:rowId xmlns:a16="http://schemas.microsoft.com/office/drawing/2014/main" val="3574113586"/>
                  </a:ext>
                </a:extLst>
              </a:tr>
              <a:tr h="387808">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2000" dirty="0"/>
                        <a:t>7. </a:t>
                      </a:r>
                      <a:r>
                        <a:rPr lang="en-GB" sz="2000" kern="1200" dirty="0" smtClean="0">
                          <a:effectLst/>
                        </a:rPr>
                        <a:t>Bilateral fractured mandible</a:t>
                      </a:r>
                      <a:endParaRPr lang="en-GB" sz="2000" kern="1200" dirty="0">
                        <a:effectLst/>
                      </a:endParaRPr>
                    </a:p>
                  </a:txBody>
                  <a:tcPr/>
                </a:tc>
                <a:extLst>
                  <a:ext uri="{0D108BD9-81ED-4DB2-BD59-A6C34878D82A}">
                    <a16:rowId xmlns:a16="http://schemas.microsoft.com/office/drawing/2014/main" val="2866410787"/>
                  </a:ext>
                </a:extLst>
              </a:tr>
              <a:tr h="314555">
                <a:tc>
                  <a:txBody>
                    <a:bodyPr/>
                    <a:lstStyle/>
                    <a:p>
                      <a:pPr marL="0" indent="0">
                        <a:buFont typeface="+mj-lt"/>
                        <a:buNone/>
                      </a:pPr>
                      <a:r>
                        <a:rPr lang="en-GB" sz="2000" dirty="0"/>
                        <a:t>8. </a:t>
                      </a:r>
                      <a:r>
                        <a:rPr lang="en-GB" sz="2000" kern="1200" dirty="0">
                          <a:effectLst/>
                        </a:rPr>
                        <a:t>Copious bleeding into the mouth (e.g. from skull base fracture)</a:t>
                      </a:r>
                      <a:endParaRPr lang="en-GB" sz="2000" dirty="0"/>
                    </a:p>
                  </a:txBody>
                  <a:tcPr/>
                </a:tc>
                <a:extLst>
                  <a:ext uri="{0D108BD9-81ED-4DB2-BD59-A6C34878D82A}">
                    <a16:rowId xmlns:a16="http://schemas.microsoft.com/office/drawing/2014/main" val="228909953"/>
                  </a:ext>
                </a:extLst>
              </a:tr>
              <a:tr h="314555">
                <a:tc>
                  <a:txBody>
                    <a:bodyPr/>
                    <a:lstStyle/>
                    <a:p>
                      <a:pPr marL="0" indent="0">
                        <a:buFont typeface="+mj-lt"/>
                        <a:buNone/>
                      </a:pPr>
                      <a:r>
                        <a:rPr lang="en-GB" sz="2000" dirty="0"/>
                        <a:t>9. Seizures</a:t>
                      </a:r>
                    </a:p>
                  </a:txBody>
                  <a:tcPr/>
                </a:tc>
                <a:extLst>
                  <a:ext uri="{0D108BD9-81ED-4DB2-BD59-A6C34878D82A}">
                    <a16:rowId xmlns:a16="http://schemas.microsoft.com/office/drawing/2014/main" val="2447451578"/>
                  </a:ext>
                </a:extLst>
              </a:tr>
            </a:tbl>
          </a:graphicData>
        </a:graphic>
      </p:graphicFrame>
      <p:sp>
        <p:nvSpPr>
          <p:cNvPr id="6" name="Content Placeholder 2"/>
          <p:cNvSpPr txBox="1">
            <a:spLocks/>
          </p:cNvSpPr>
          <p:nvPr/>
        </p:nvSpPr>
        <p:spPr>
          <a:xfrm>
            <a:off x="3052001" y="5823626"/>
            <a:ext cx="8596668" cy="36093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200" b="1" dirty="0"/>
              <a:t>(</a:t>
            </a:r>
            <a:r>
              <a:rPr lang="en-GB" sz="1200" b="1" dirty="0" err="1"/>
              <a:t>Nathanson</a:t>
            </a:r>
            <a:r>
              <a:rPr lang="en-GB" sz="1200" b="1" dirty="0"/>
              <a:t> et al., 2019) – Guidelines for the safe transfer of brain injured patients</a:t>
            </a:r>
          </a:p>
        </p:txBody>
      </p:sp>
      <p:sp>
        <p:nvSpPr>
          <p:cNvPr id="7" name="TextBox 3"/>
          <p:cNvSpPr txBox="1"/>
          <p:nvPr/>
        </p:nvSpPr>
        <p:spPr>
          <a:xfrm>
            <a:off x="10171545" y="6516613"/>
            <a:ext cx="2364509" cy="2308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900" dirty="0"/>
              <a:t>Version 1 – November 2022</a:t>
            </a:r>
          </a:p>
        </p:txBody>
      </p:sp>
      <p:sp>
        <p:nvSpPr>
          <p:cNvPr id="9" name="Rectangle 8"/>
          <p:cNvSpPr/>
          <p:nvPr/>
        </p:nvSpPr>
        <p:spPr>
          <a:xfrm>
            <a:off x="11868727" y="0"/>
            <a:ext cx="323273" cy="6858000"/>
          </a:xfrm>
          <a:prstGeom prst="rect">
            <a:avLst/>
          </a:prstGeom>
          <a:solidFill>
            <a:srgbClr val="309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lh3.googleusercontent.com/-45E9dVexLvqiAcQsxiV1_QLN34VozcagmSSwWwXhwXdwDRF9VrqSeC4SfhfSvKlTDuuGiteDw1Df9hiCxlMEis9obklYR99wPWyB78C--be_MBlPRghKaARBOL2SSQ60bK6y2eb">
            <a:extLst>
              <a:ext uri="{FF2B5EF4-FFF2-40B4-BE49-F238E27FC236}">
                <a16:creationId xmlns:a16="http://schemas.microsoft.com/office/drawing/2014/main" id="{C81C89DC-EB27-B848-99F9-6DA7444DEF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3" y="5737099"/>
            <a:ext cx="2300221" cy="894930"/>
          </a:xfrm>
          <a:prstGeom prst="rect">
            <a:avLst/>
          </a:prstGeom>
          <a:noFill/>
          <a:effectLst>
            <a:reflection stA="8000" endPos="65000" dist="50800" dir="5400000" sy="-100000" algn="bl" rotWithShape="0"/>
            <a:softEdge rad="63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1836</Words>
  <Application>Microsoft Office PowerPoint</Application>
  <PresentationFormat>Widescreen</PresentationFormat>
  <Paragraphs>303</Paragraphs>
  <Slides>31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SimSun</vt:lpstr>
      <vt:lpstr>Arial</vt:lpstr>
      <vt:lpstr>Calibri</vt:lpstr>
      <vt:lpstr>Calibri Light</vt:lpstr>
      <vt:lpstr>Times New Roman</vt:lpstr>
      <vt:lpstr>Wingdings 3</vt:lpstr>
      <vt:lpstr>Office Theme</vt:lpstr>
      <vt:lpstr>Special Considerations</vt:lpstr>
      <vt:lpstr>Objectives</vt:lpstr>
      <vt:lpstr>East of England Trauma Network</vt:lpstr>
      <vt:lpstr>Trauma coordination service</vt:lpstr>
      <vt:lpstr>ED ‘’Pitstops’’</vt:lpstr>
      <vt:lpstr>Neurological and Spinal Injuries</vt:lpstr>
      <vt:lpstr>Aims of management of neurological injury</vt:lpstr>
      <vt:lpstr>Causes and Mechanisms of injury</vt:lpstr>
      <vt:lpstr>Indications for intubation</vt:lpstr>
      <vt:lpstr>Management of neurological injuries</vt:lpstr>
      <vt:lpstr>Parameters</vt:lpstr>
      <vt:lpstr>Collars</vt:lpstr>
      <vt:lpstr>Spinal immobilisation</vt:lpstr>
      <vt:lpstr>Immobilisation Boards</vt:lpstr>
      <vt:lpstr>Manual Handling</vt:lpstr>
      <vt:lpstr>Balloon Pump Transfers</vt:lpstr>
      <vt:lpstr>Balloon Pump Transfers</vt:lpstr>
      <vt:lpstr>Balloon pump transfer</vt:lpstr>
      <vt:lpstr>Paediatric Transfers</vt:lpstr>
      <vt:lpstr>Objectives</vt:lpstr>
      <vt:lpstr>Introduction</vt:lpstr>
      <vt:lpstr>How can you be prepared?</vt:lpstr>
      <vt:lpstr>Paediatric drug calculations</vt:lpstr>
      <vt:lpstr>Drug Calculations</vt:lpstr>
      <vt:lpstr>Normal Values</vt:lpstr>
      <vt:lpstr>WET FlAG</vt:lpstr>
      <vt:lpstr>WET FlAG</vt:lpstr>
      <vt:lpstr>Peripheral inotropes in paediatric critical care</vt:lpstr>
      <vt:lpstr>PowerPoint Presentation</vt:lpstr>
      <vt:lpstr>PowerPoint Presentation</vt:lpstr>
      <vt:lpstr>Questions?</vt:lpstr>
    </vt:vector>
  </TitlesOfParts>
  <Company>CUH (Cambridge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Considerations</dc:title>
  <dc:creator>NEEDHAM, Malachi  (CAMBRIDGE UNIVERSITY HOSPITALS NHS FOUNDATION TRUST)</dc:creator>
  <cp:lastModifiedBy>NEEDHAM, Malachi (CAMBRIDGE UNIVERSITY HOSPITALS NHS FOUNDATION TRUST)</cp:lastModifiedBy>
  <cp:revision>14</cp:revision>
  <dcterms:created xsi:type="dcterms:W3CDTF">2022-12-29T08:56:36Z</dcterms:created>
  <dcterms:modified xsi:type="dcterms:W3CDTF">2023-05-23T13:08:28Z</dcterms:modified>
</cp:coreProperties>
</file>