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9933"/>
    <a:srgbClr val="FF33CC"/>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1" d="100"/>
          <a:sy n="51" d="100"/>
        </p:scale>
        <p:origin x="-2316" y="-9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951BD7-AF2E-422D-BF47-ACC634722001}" type="datetimeFigureOut">
              <a:rPr lang="en-GB" smtClean="0"/>
              <a:t>06/12/2020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3248EB-9CA3-4684-9A26-F009FEADC6A9}" type="slidenum">
              <a:rPr lang="en-GB" smtClean="0"/>
              <a:t>‹#›</a:t>
            </a:fld>
            <a:endParaRPr lang="en-GB"/>
          </a:p>
        </p:txBody>
      </p:sp>
    </p:spTree>
    <p:extLst>
      <p:ext uri="{BB962C8B-B14F-4D97-AF65-F5344CB8AC3E}">
        <p14:creationId xmlns:p14="http://schemas.microsoft.com/office/powerpoint/2010/main" val="357100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951BD7-AF2E-422D-BF47-ACC634722001}" type="datetimeFigureOut">
              <a:rPr lang="en-GB" smtClean="0"/>
              <a:t>06/12/2020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3248EB-9CA3-4684-9A26-F009FEADC6A9}" type="slidenum">
              <a:rPr lang="en-GB" smtClean="0"/>
              <a:t>‹#›</a:t>
            </a:fld>
            <a:endParaRPr lang="en-GB"/>
          </a:p>
        </p:txBody>
      </p:sp>
    </p:spTree>
    <p:extLst>
      <p:ext uri="{BB962C8B-B14F-4D97-AF65-F5344CB8AC3E}">
        <p14:creationId xmlns:p14="http://schemas.microsoft.com/office/powerpoint/2010/main" val="329431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951BD7-AF2E-422D-BF47-ACC634722001}" type="datetimeFigureOut">
              <a:rPr lang="en-GB" smtClean="0"/>
              <a:t>06/12/2020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3248EB-9CA3-4684-9A26-F009FEADC6A9}" type="slidenum">
              <a:rPr lang="en-GB" smtClean="0"/>
              <a:t>‹#›</a:t>
            </a:fld>
            <a:endParaRPr lang="en-GB"/>
          </a:p>
        </p:txBody>
      </p:sp>
    </p:spTree>
    <p:extLst>
      <p:ext uri="{BB962C8B-B14F-4D97-AF65-F5344CB8AC3E}">
        <p14:creationId xmlns:p14="http://schemas.microsoft.com/office/powerpoint/2010/main" val="10309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951BD7-AF2E-422D-BF47-ACC634722001}" type="datetimeFigureOut">
              <a:rPr lang="en-GB" smtClean="0"/>
              <a:t>06/12/2020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3248EB-9CA3-4684-9A26-F009FEADC6A9}" type="slidenum">
              <a:rPr lang="en-GB" smtClean="0"/>
              <a:t>‹#›</a:t>
            </a:fld>
            <a:endParaRPr lang="en-GB"/>
          </a:p>
        </p:txBody>
      </p:sp>
    </p:spTree>
    <p:extLst>
      <p:ext uri="{BB962C8B-B14F-4D97-AF65-F5344CB8AC3E}">
        <p14:creationId xmlns:p14="http://schemas.microsoft.com/office/powerpoint/2010/main" val="313817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951BD7-AF2E-422D-BF47-ACC634722001}" type="datetimeFigureOut">
              <a:rPr lang="en-GB" smtClean="0"/>
              <a:t>06/12/2020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3248EB-9CA3-4684-9A26-F009FEADC6A9}" type="slidenum">
              <a:rPr lang="en-GB" smtClean="0"/>
              <a:t>‹#›</a:t>
            </a:fld>
            <a:endParaRPr lang="en-GB"/>
          </a:p>
        </p:txBody>
      </p:sp>
    </p:spTree>
    <p:extLst>
      <p:ext uri="{BB962C8B-B14F-4D97-AF65-F5344CB8AC3E}">
        <p14:creationId xmlns:p14="http://schemas.microsoft.com/office/powerpoint/2010/main" val="360201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951BD7-AF2E-422D-BF47-ACC634722001}" type="datetimeFigureOut">
              <a:rPr lang="en-GB" smtClean="0"/>
              <a:t>06/12/2020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3248EB-9CA3-4684-9A26-F009FEADC6A9}" type="slidenum">
              <a:rPr lang="en-GB" smtClean="0"/>
              <a:t>‹#›</a:t>
            </a:fld>
            <a:endParaRPr lang="en-GB"/>
          </a:p>
        </p:txBody>
      </p:sp>
    </p:spTree>
    <p:extLst>
      <p:ext uri="{BB962C8B-B14F-4D97-AF65-F5344CB8AC3E}">
        <p14:creationId xmlns:p14="http://schemas.microsoft.com/office/powerpoint/2010/main" val="462402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951BD7-AF2E-422D-BF47-ACC634722001}" type="datetimeFigureOut">
              <a:rPr lang="en-GB" smtClean="0"/>
              <a:t>06/12/2020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3248EB-9CA3-4684-9A26-F009FEADC6A9}" type="slidenum">
              <a:rPr lang="en-GB" smtClean="0"/>
              <a:t>‹#›</a:t>
            </a:fld>
            <a:endParaRPr lang="en-GB"/>
          </a:p>
        </p:txBody>
      </p:sp>
    </p:spTree>
    <p:extLst>
      <p:ext uri="{BB962C8B-B14F-4D97-AF65-F5344CB8AC3E}">
        <p14:creationId xmlns:p14="http://schemas.microsoft.com/office/powerpoint/2010/main" val="27909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951BD7-AF2E-422D-BF47-ACC634722001}" type="datetimeFigureOut">
              <a:rPr lang="en-GB" smtClean="0"/>
              <a:t>06/12/2020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3248EB-9CA3-4684-9A26-F009FEADC6A9}" type="slidenum">
              <a:rPr lang="en-GB" smtClean="0"/>
              <a:t>‹#›</a:t>
            </a:fld>
            <a:endParaRPr lang="en-GB"/>
          </a:p>
        </p:txBody>
      </p:sp>
    </p:spTree>
    <p:extLst>
      <p:ext uri="{BB962C8B-B14F-4D97-AF65-F5344CB8AC3E}">
        <p14:creationId xmlns:p14="http://schemas.microsoft.com/office/powerpoint/2010/main" val="188819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51BD7-AF2E-422D-BF47-ACC634722001}" type="datetimeFigureOut">
              <a:rPr lang="en-GB" smtClean="0"/>
              <a:t>06/12/2020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3248EB-9CA3-4684-9A26-F009FEADC6A9}" type="slidenum">
              <a:rPr lang="en-GB" smtClean="0"/>
              <a:t>‹#›</a:t>
            </a:fld>
            <a:endParaRPr lang="en-GB"/>
          </a:p>
        </p:txBody>
      </p:sp>
    </p:spTree>
    <p:extLst>
      <p:ext uri="{BB962C8B-B14F-4D97-AF65-F5344CB8AC3E}">
        <p14:creationId xmlns:p14="http://schemas.microsoft.com/office/powerpoint/2010/main" val="273013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C951BD7-AF2E-422D-BF47-ACC634722001}" type="datetimeFigureOut">
              <a:rPr lang="en-GB" smtClean="0"/>
              <a:t>06/12/2020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3248EB-9CA3-4684-9A26-F009FEADC6A9}" type="slidenum">
              <a:rPr lang="en-GB" smtClean="0"/>
              <a:t>‹#›</a:t>
            </a:fld>
            <a:endParaRPr lang="en-GB"/>
          </a:p>
        </p:txBody>
      </p:sp>
    </p:spTree>
    <p:extLst>
      <p:ext uri="{BB962C8B-B14F-4D97-AF65-F5344CB8AC3E}">
        <p14:creationId xmlns:p14="http://schemas.microsoft.com/office/powerpoint/2010/main" val="1557124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C951BD7-AF2E-422D-BF47-ACC634722001}" type="datetimeFigureOut">
              <a:rPr lang="en-GB" smtClean="0"/>
              <a:t>06/12/2020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3248EB-9CA3-4684-9A26-F009FEADC6A9}" type="slidenum">
              <a:rPr lang="en-GB" smtClean="0"/>
              <a:t>‹#›</a:t>
            </a:fld>
            <a:endParaRPr lang="en-GB"/>
          </a:p>
        </p:txBody>
      </p:sp>
    </p:spTree>
    <p:extLst>
      <p:ext uri="{BB962C8B-B14F-4D97-AF65-F5344CB8AC3E}">
        <p14:creationId xmlns:p14="http://schemas.microsoft.com/office/powerpoint/2010/main" val="145371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C951BD7-AF2E-422D-BF47-ACC634722001}" type="datetimeFigureOut">
              <a:rPr lang="en-GB" smtClean="0"/>
              <a:t>06/12/2020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D3248EB-9CA3-4684-9A26-F009FEADC6A9}" type="slidenum">
              <a:rPr lang="en-GB" smtClean="0"/>
              <a:t>‹#›</a:t>
            </a:fld>
            <a:endParaRPr lang="en-GB"/>
          </a:p>
        </p:txBody>
      </p:sp>
    </p:spTree>
    <p:extLst>
      <p:ext uri="{BB962C8B-B14F-4D97-AF65-F5344CB8AC3E}">
        <p14:creationId xmlns:p14="http://schemas.microsoft.com/office/powerpoint/2010/main" val="3225778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42472" y="135275"/>
            <a:ext cx="4767716" cy="855189"/>
          </a:xfrm>
          <a:prstGeom prst="rect">
            <a:avLst/>
          </a:prstGeom>
          <a:solidFill>
            <a:srgbClr val="000000"/>
          </a:solidFill>
          <a:ln w="31750" algn="in">
            <a:solidFill>
              <a:srgbClr val="000000"/>
            </a:solidFill>
            <a:miter lim="800000"/>
            <a:headEnd/>
            <a:tailEnd/>
          </a:ln>
          <a:effectLst>
            <a:glow>
              <a:schemeClr val="accent1">
                <a:alpha val="40000"/>
              </a:schemeClr>
            </a:glow>
            <a:outerShdw dist="35921" dir="2700000" sx="1000" sy="1000" algn="ctr" rotWithShape="0">
              <a:srgbClr val="868686"/>
            </a:outerShdw>
            <a:softEdge rad="0"/>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Comic Sans MS" panose="030F0702030302020204" pitchFamily="66" charset="0"/>
              </a:rPr>
              <a:t>East of England Adult Critical Care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Comic Sans MS" panose="030F0702030302020204" pitchFamily="66" charset="0"/>
              </a:rPr>
              <a:t>Network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FFFF"/>
                </a:solidFill>
                <a:effectLst/>
                <a:latin typeface="Comic Sans MS" panose="030F0702030302020204" pitchFamily="66" charset="0"/>
              </a:rPr>
              <a:t>     Newsletter  - December 2020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989" y="135275"/>
            <a:ext cx="1710123" cy="824186"/>
          </a:xfrm>
          <a:prstGeom prst="rect">
            <a:avLst/>
          </a:prstGeom>
          <a:noFill/>
          <a:ln>
            <a:noFill/>
          </a:ln>
          <a:effectLst>
            <a:outerShdw dist="35921" dir="2700000" algn="ctr" rotWithShape="0">
              <a:srgbClr val="DEF5FA"/>
            </a:outerShdw>
            <a:softEdge rad="50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142473" y="1056878"/>
            <a:ext cx="3420000" cy="1409700"/>
          </a:xfrm>
          <a:prstGeom prst="rect">
            <a:avLst/>
          </a:prstGeom>
          <a:solidFill>
            <a:srgbClr val="F1A6A9"/>
          </a:solidFill>
          <a:ln w="222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smtClean="0">
                <a:ln>
                  <a:noFill/>
                </a:ln>
                <a:solidFill>
                  <a:srgbClr val="000000"/>
                </a:solidFill>
                <a:effectLst/>
                <a:latin typeface="Comic Sans MS" panose="030F0702030302020204" pitchFamily="66" charset="0"/>
              </a:rPr>
              <a:t>2020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000000"/>
              </a:solidFill>
              <a:effectLst/>
              <a:latin typeface="Comic Sans MS" panose="030F0702030302020204" pitchFamily="66"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smtClean="0">
                <a:ln>
                  <a:noFill/>
                </a:ln>
                <a:solidFill>
                  <a:srgbClr val="000000"/>
                </a:solidFill>
                <a:effectLst/>
                <a:latin typeface="Comic Sans MS" panose="030F0702030302020204" pitchFamily="66" charset="0"/>
              </a:rPr>
              <a:t>As we are nearing the end of this unprecedented year,  the Network would like to take this opportunity of extending our gratitude for all the hard work, endless hours and dedication you have given throughout this pandemic.</a:t>
            </a: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smtClean="0">
                <a:ln>
                  <a:noFill/>
                </a:ln>
                <a:solidFill>
                  <a:srgbClr val="000000"/>
                </a:solidFill>
                <a:effectLst/>
                <a:latin typeface="Comic Sans MS" panose="030F0702030302020204" pitchFamily="66" charset="0"/>
              </a:rPr>
              <a:t>We are very proud </a:t>
            </a:r>
            <a:r>
              <a:rPr lang="en-GB" altLang="en-US" sz="800" b="1" dirty="0" smtClean="0">
                <a:solidFill>
                  <a:srgbClr val="000000"/>
                </a:solidFill>
                <a:latin typeface="Comic Sans MS" panose="030F0702030302020204" pitchFamily="66" charset="0"/>
              </a:rPr>
              <a:t>o</a:t>
            </a:r>
            <a:r>
              <a:rPr kumimoji="0" lang="en-GB" altLang="en-US" sz="800" b="1" i="0" u="none" strike="noStrike" cap="none" normalizeH="0" baseline="0" dirty="0" smtClean="0">
                <a:ln>
                  <a:noFill/>
                </a:ln>
                <a:solidFill>
                  <a:srgbClr val="000000"/>
                </a:solidFill>
                <a:effectLst/>
                <a:latin typeface="Comic Sans MS" panose="030F0702030302020204" pitchFamily="66" charset="0"/>
              </a:rPr>
              <a:t>f you all and the </a:t>
            </a:r>
          </a:p>
          <a:p>
            <a:pPr marL="0" marR="0" lvl="0" indent="0" defTabSz="914400" rtl="0" eaLnBrk="0" fontAlgn="base" latinLnBrk="0" hangingPunct="0">
              <a:lnSpc>
                <a:spcPct val="100000"/>
              </a:lnSpc>
              <a:spcBef>
                <a:spcPct val="0"/>
              </a:spcBef>
              <a:spcAft>
                <a:spcPct val="0"/>
              </a:spcAft>
              <a:buClrTx/>
              <a:buSzTx/>
              <a:buFontTx/>
              <a:buNone/>
              <a:tabLst/>
            </a:pPr>
            <a:r>
              <a:rPr lang="en-GB" altLang="en-US" sz="800" b="1" dirty="0" smtClean="0">
                <a:solidFill>
                  <a:srgbClr val="000000"/>
                </a:solidFill>
                <a:latin typeface="Comic Sans MS" panose="030F0702030302020204" pitchFamily="66" charset="0"/>
              </a:rPr>
              <a:t>support you </a:t>
            </a:r>
            <a:r>
              <a:rPr kumimoji="0" lang="en-GB" altLang="en-US" sz="800" b="1" i="0" u="none" strike="noStrike" cap="none" normalizeH="0" baseline="0" dirty="0" smtClean="0">
                <a:ln>
                  <a:noFill/>
                </a:ln>
                <a:solidFill>
                  <a:srgbClr val="000000"/>
                </a:solidFill>
                <a:effectLst/>
                <a:latin typeface="Comic Sans MS" panose="030F0702030302020204" pitchFamily="66" charset="0"/>
              </a:rPr>
              <a:t>given the Network is  very </a:t>
            </a: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smtClean="0">
                <a:ln>
                  <a:noFill/>
                </a:ln>
                <a:solidFill>
                  <a:srgbClr val="000000"/>
                </a:solidFill>
                <a:effectLst/>
                <a:latin typeface="Comic Sans MS" panose="030F0702030302020204" pitchFamily="66" charset="0"/>
              </a:rPr>
              <a:t>much appreciated.</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000000"/>
              </a:solidFill>
              <a:effectLst/>
              <a:latin typeface="Comic Sans MS" panose="030F0702030302020204" pitchFamily="66"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 Box 6"/>
          <p:cNvSpPr txBox="1">
            <a:spLocks noChangeArrowheads="1"/>
          </p:cNvSpPr>
          <p:nvPr/>
        </p:nvSpPr>
        <p:spPr bwMode="auto">
          <a:xfrm>
            <a:off x="171456" y="2508957"/>
            <a:ext cx="3391015" cy="1556978"/>
          </a:xfrm>
          <a:prstGeom prst="rect">
            <a:avLst/>
          </a:prstGeom>
          <a:solidFill>
            <a:srgbClr val="92D050"/>
          </a:solidFill>
          <a:ln w="222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0000"/>
                </a:solidFill>
                <a:effectLst/>
                <a:latin typeface="Comic Sans MS" panose="030F0702030302020204" pitchFamily="66" charset="0"/>
              </a:rPr>
              <a:t>Directory of Services (DOS) </a:t>
            </a:r>
            <a:endParaRPr kumimoji="0" lang="en-GB" altLang="en-US" sz="800" b="1" i="0" u="none" strike="noStrike" cap="none" normalizeH="0" baseline="0" dirty="0" smtClean="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000000"/>
              </a:solidFill>
              <a:effectLst/>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smtClean="0">
                <a:ln>
                  <a:noFill/>
                </a:ln>
                <a:solidFill>
                  <a:srgbClr val="000000"/>
                </a:solidFill>
                <a:effectLst/>
                <a:latin typeface="Comic Sans MS" panose="030F0702030302020204" pitchFamily="66" charset="0"/>
              </a:rPr>
              <a:t>DOS is the central National Directory that is integrated with NHS Pathways and is automatically accessed nationally to identify capacity within the region.  The information contained within DOS is viewed twice daily by the National Teams to assess capacity and pressures within the system.  Therefore it is important that this data is completed twice daily by 9:00am and 9:00pm (including weekends). Should anyone experience any difficulties accessing DOS please do email </a:t>
            </a:r>
            <a:r>
              <a:rPr kumimoji="0" lang="en-GB" altLang="en-US" sz="800" b="1" i="0" u="sng" strike="noStrike" cap="none" normalizeH="0" baseline="0" dirty="0" smtClean="0">
                <a:ln>
                  <a:noFill/>
                </a:ln>
                <a:solidFill>
                  <a:srgbClr val="000000"/>
                </a:solidFill>
                <a:effectLst/>
                <a:latin typeface="Comic Sans MS" panose="030F0702030302020204" pitchFamily="66" charset="0"/>
              </a:rPr>
              <a:t>mandy.baker6@nhs.net </a:t>
            </a:r>
            <a:r>
              <a:rPr kumimoji="0" lang="en-GB" altLang="en-US" sz="800" b="1" i="0" u="none" strike="noStrike" cap="none" normalizeH="0" baseline="0" dirty="0" smtClean="0">
                <a:ln>
                  <a:noFill/>
                </a:ln>
                <a:solidFill>
                  <a:srgbClr val="000000"/>
                </a:solidFill>
                <a:effectLst/>
                <a:latin typeface="Comic Sans MS" panose="030F0702030302020204" pitchFamily="66" charset="0"/>
              </a:rPr>
              <a:t>who will do her best to resolve any issues.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Text Box 7"/>
          <p:cNvSpPr txBox="1">
            <a:spLocks noChangeArrowheads="1"/>
          </p:cNvSpPr>
          <p:nvPr/>
        </p:nvSpPr>
        <p:spPr bwMode="auto">
          <a:xfrm>
            <a:off x="3762671" y="2518104"/>
            <a:ext cx="2988000" cy="1669221"/>
          </a:xfrm>
          <a:prstGeom prst="rect">
            <a:avLst/>
          </a:prstGeom>
          <a:solidFill>
            <a:srgbClr val="FFFF00"/>
          </a:solidFill>
          <a:ln w="1905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0000"/>
                </a:solidFill>
                <a:effectLst/>
                <a:latin typeface="Comic Sans MS" panose="030F0702030302020204" pitchFamily="66" charset="0"/>
              </a:rPr>
              <a:t>International Nurse Recruitment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0" b="1" i="0" u="none" strike="noStrike" cap="none" normalizeH="0" baseline="0" dirty="0" smtClean="0">
              <a:ln>
                <a:noFill/>
              </a:ln>
              <a:solidFill>
                <a:srgbClr val="000000"/>
              </a:solidFill>
              <a:effectLst/>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smtClean="0">
                <a:ln>
                  <a:noFill/>
                </a:ln>
                <a:solidFill>
                  <a:srgbClr val="000000"/>
                </a:solidFill>
                <a:effectLst/>
                <a:latin typeface="Comic Sans MS" panose="030F0702030302020204" pitchFamily="66" charset="0"/>
              </a:rPr>
              <a:t>The Network is pleased to announce that a cohort of overseas international nurses with critical care experience and expertise have been offered to the East of England.  Units are currently interviewing across the region.  The Network would like to extend their sincere gratitude to the global learners programme team and the prompt action of your Senior Nurse Interview Teams for their swift response to this request, enabling us to take advantage of this workforce opportunity.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8"/>
          <p:cNvSpPr txBox="1">
            <a:spLocks noChangeArrowheads="1"/>
          </p:cNvSpPr>
          <p:nvPr/>
        </p:nvSpPr>
        <p:spPr bwMode="auto">
          <a:xfrm>
            <a:off x="3752160" y="5559182"/>
            <a:ext cx="2988000" cy="2035221"/>
          </a:xfrm>
          <a:prstGeom prst="rect">
            <a:avLst/>
          </a:prstGeom>
          <a:solidFill>
            <a:schemeClr val="accent6">
              <a:lumMod val="60000"/>
              <a:lumOff val="40000"/>
            </a:schemeClr>
          </a:solidFill>
          <a:ln w="19050" algn="in">
            <a:solidFill>
              <a:srgbClr val="000000"/>
            </a:solidFill>
            <a:miter lim="800000"/>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0000"/>
                </a:solidFill>
                <a:effectLst/>
                <a:latin typeface="Comic Sans MS" panose="030F0702030302020204" pitchFamily="66" charset="0"/>
              </a:rPr>
              <a:t>Advanced Practice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900" b="1" i="0" u="none" strike="noStrike" cap="none" normalizeH="0" baseline="0" dirty="0" smtClean="0">
              <a:ln>
                <a:noFill/>
              </a:ln>
              <a:solidFill>
                <a:srgbClr val="000000"/>
              </a:solidFill>
              <a:effectLst/>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smtClean="0">
                <a:ln>
                  <a:noFill/>
                </a:ln>
                <a:solidFill>
                  <a:srgbClr val="000000"/>
                </a:solidFill>
                <a:effectLst/>
                <a:latin typeface="Comic Sans MS" panose="030F0702030302020204" pitchFamily="66" charset="0"/>
              </a:rPr>
              <a:t>An opportunity has arisen where the Network is able to support a number of advanced practice.  This can include, as an example PG Cert Education or Masters Modules for Senior </a:t>
            </a:r>
            <a:r>
              <a:rPr lang="en-GB" altLang="en-US" sz="800" b="1" dirty="0">
                <a:solidFill>
                  <a:srgbClr val="000000"/>
                </a:solidFill>
                <a:latin typeface="Comic Sans MS" panose="030F0702030302020204" pitchFamily="66" charset="0"/>
              </a:rPr>
              <a:t>N</a:t>
            </a:r>
            <a:r>
              <a:rPr kumimoji="0" lang="en-GB" altLang="en-US" sz="800" b="1" i="0" u="none" strike="noStrike" cap="none" normalizeH="0" baseline="0" dirty="0" smtClean="0">
                <a:ln>
                  <a:noFill/>
                </a:ln>
                <a:solidFill>
                  <a:srgbClr val="000000"/>
                </a:solidFill>
                <a:effectLst/>
                <a:latin typeface="Comic Sans MS" panose="030F0702030302020204" pitchFamily="66" charset="0"/>
              </a:rPr>
              <a:t>urses.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smtClean="0">
                <a:ln>
                  <a:noFill/>
                </a:ln>
                <a:solidFill>
                  <a:srgbClr val="000000"/>
                </a:solidFill>
                <a:effectLst/>
                <a:latin typeface="Comic Sans MS" panose="030F0702030302020204" pitchFamily="66" charset="0"/>
              </a:rPr>
              <a:t>The Network is very keen to have staff with PG Cert Ed to support the Regional </a:t>
            </a:r>
            <a:r>
              <a:rPr lang="en-GB" altLang="en-US" sz="800" b="1" dirty="0">
                <a:solidFill>
                  <a:srgbClr val="000000"/>
                </a:solidFill>
                <a:latin typeface="Comic Sans MS" panose="030F0702030302020204" pitchFamily="66" charset="0"/>
              </a:rPr>
              <a:t>C</a:t>
            </a:r>
            <a:r>
              <a:rPr kumimoji="0" lang="en-GB" altLang="en-US" sz="800" b="1" i="0" u="none" strike="noStrike" cap="none" normalizeH="0" baseline="0" dirty="0" smtClean="0">
                <a:ln>
                  <a:noFill/>
                </a:ln>
                <a:solidFill>
                  <a:srgbClr val="000000"/>
                </a:solidFill>
                <a:effectLst/>
                <a:latin typeface="Comic Sans MS" panose="030F0702030302020204" pitchFamily="66" charset="0"/>
              </a:rPr>
              <a:t>ritical </a:t>
            </a:r>
            <a:r>
              <a:rPr lang="en-GB" altLang="en-US" sz="800" b="1" dirty="0">
                <a:solidFill>
                  <a:srgbClr val="000000"/>
                </a:solidFill>
                <a:latin typeface="Comic Sans MS" panose="030F0702030302020204" pitchFamily="66" charset="0"/>
              </a:rPr>
              <a:t>C</a:t>
            </a:r>
            <a:r>
              <a:rPr kumimoji="0" lang="en-GB" altLang="en-US" sz="800" b="1" i="0" u="none" strike="noStrike" cap="none" normalizeH="0" baseline="0" dirty="0" smtClean="0">
                <a:ln>
                  <a:noFill/>
                </a:ln>
                <a:solidFill>
                  <a:srgbClr val="000000"/>
                </a:solidFill>
                <a:effectLst/>
                <a:latin typeface="Comic Sans MS" panose="030F0702030302020204" pitchFamily="66" charset="0"/>
              </a:rPr>
              <a:t>are </a:t>
            </a:r>
            <a:r>
              <a:rPr lang="en-GB" altLang="en-US" sz="800" b="1" dirty="0">
                <a:solidFill>
                  <a:srgbClr val="000000"/>
                </a:solidFill>
                <a:latin typeface="Comic Sans MS" panose="030F0702030302020204" pitchFamily="66" charset="0"/>
              </a:rPr>
              <a:t>C</a:t>
            </a:r>
            <a:r>
              <a:rPr kumimoji="0" lang="en-GB" altLang="en-US" sz="800" b="1" i="0" u="none" strike="noStrike" cap="none" normalizeH="0" baseline="0" dirty="0" smtClean="0">
                <a:ln>
                  <a:noFill/>
                </a:ln>
                <a:solidFill>
                  <a:srgbClr val="000000"/>
                </a:solidFill>
                <a:effectLst/>
                <a:latin typeface="Comic Sans MS" panose="030F0702030302020204" pitchFamily="66" charset="0"/>
              </a:rPr>
              <a:t>ourse (Level 6 &amp; 7 both at 60 credits) into the future as it expands and hope this will give you the opportunity to advance one or two senior nurses with their studies.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smtClean="0">
                <a:ln>
                  <a:noFill/>
                </a:ln>
                <a:solidFill>
                  <a:srgbClr val="000000"/>
                </a:solidFill>
                <a:effectLst/>
                <a:latin typeface="Comic Sans MS" panose="030F0702030302020204" pitchFamily="66" charset="0"/>
              </a:rPr>
              <a:t>If you have anyone who is able to start a new course or module,</a:t>
            </a:r>
            <a:r>
              <a:rPr kumimoji="0" lang="en-GB" altLang="en-US" sz="800" b="1" i="0" u="none" strike="noStrike" cap="none" normalizeH="0" dirty="0" smtClean="0">
                <a:ln>
                  <a:noFill/>
                </a:ln>
                <a:solidFill>
                  <a:srgbClr val="000000"/>
                </a:solidFill>
                <a:effectLst/>
                <a:latin typeface="Comic Sans MS" panose="030F0702030302020204" pitchFamily="66" charset="0"/>
              </a:rPr>
              <a:t> </a:t>
            </a:r>
            <a:r>
              <a:rPr kumimoji="0" lang="en-GB" altLang="en-US" sz="800" b="1" i="0" u="none" strike="noStrike" cap="none" normalizeH="0" baseline="0" dirty="0" smtClean="0">
                <a:ln>
                  <a:noFill/>
                </a:ln>
                <a:solidFill>
                  <a:srgbClr val="000000"/>
                </a:solidFill>
                <a:effectLst/>
                <a:latin typeface="Comic Sans MS" panose="030F0702030302020204" pitchFamily="66" charset="0"/>
              </a:rPr>
              <a:t>preferably in January or later in 2021, or you have any queries regarding advanced practice please contact Karencotton@nhs.net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Text Box 9"/>
          <p:cNvSpPr txBox="1">
            <a:spLocks noChangeArrowheads="1"/>
          </p:cNvSpPr>
          <p:nvPr/>
        </p:nvSpPr>
        <p:spPr bwMode="auto">
          <a:xfrm>
            <a:off x="142472" y="5975262"/>
            <a:ext cx="3420000" cy="2628000"/>
          </a:xfrm>
          <a:prstGeom prst="rect">
            <a:avLst/>
          </a:prstGeom>
          <a:solidFill>
            <a:schemeClr val="accent2">
              <a:lumMod val="40000"/>
              <a:lumOff val="60000"/>
            </a:schemeClr>
          </a:solidFill>
          <a:ln w="1905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0000"/>
                </a:solidFill>
                <a:effectLst/>
                <a:latin typeface="Comic Sans MS" panose="030F0702030302020204" pitchFamily="66" charset="0"/>
              </a:rPr>
              <a:t>Regional Post Registration Nursing Course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0000"/>
                </a:solidFill>
                <a:effectLst/>
                <a:latin typeface="Comic Sans MS" panose="030F0702030302020204" pitchFamily="66" charset="0"/>
              </a:rPr>
              <a:t>Level 6 &amp; Level 7 60 Credits.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1" i="0" u="none" strike="noStrike" cap="none" normalizeH="0" baseline="0" dirty="0" smtClean="0">
              <a:ln>
                <a:noFill/>
              </a:ln>
              <a:solidFill>
                <a:srgbClr val="000000"/>
              </a:solidFill>
              <a:effectLst/>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smtClean="0">
                <a:ln>
                  <a:noFill/>
                </a:ln>
                <a:solidFill>
                  <a:srgbClr val="000000"/>
                </a:solidFill>
                <a:effectLst/>
                <a:latin typeface="Comic Sans MS" panose="030F0702030302020204" pitchFamily="66" charset="0"/>
              </a:rPr>
              <a:t>The Network </a:t>
            </a:r>
            <a:r>
              <a:rPr lang="en-GB" altLang="en-US" sz="800" b="1" dirty="0" smtClean="0">
                <a:solidFill>
                  <a:srgbClr val="000000"/>
                </a:solidFill>
                <a:latin typeface="Comic Sans MS" panose="030F0702030302020204" pitchFamily="66" charset="0"/>
              </a:rPr>
              <a:t>is</a:t>
            </a:r>
            <a:r>
              <a:rPr kumimoji="0" lang="en-GB" altLang="en-US" sz="800" b="1" i="0" u="none" strike="noStrike" cap="none" normalizeH="0" baseline="0" dirty="0" smtClean="0">
                <a:ln>
                  <a:noFill/>
                </a:ln>
                <a:solidFill>
                  <a:srgbClr val="000000"/>
                </a:solidFill>
                <a:effectLst/>
                <a:latin typeface="Comic Sans MS" panose="030F0702030302020204" pitchFamily="66" charset="0"/>
              </a:rPr>
              <a:t> pleased to announce that Cohort 1 has now completed the first run of the regional critical care course.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000000"/>
              </a:solidFill>
              <a:effectLst/>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smtClean="0">
                <a:ln>
                  <a:noFill/>
                </a:ln>
                <a:solidFill>
                  <a:srgbClr val="000000"/>
                </a:solidFill>
                <a:effectLst/>
                <a:latin typeface="Comic Sans MS" panose="030F0702030302020204" pitchFamily="66" charset="0"/>
              </a:rPr>
              <a:t>Year 2 Module 1 commenced in October 2020.</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000000"/>
              </a:solidFill>
              <a:effectLst/>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smtClean="0">
                <a:ln>
                  <a:noFill/>
                </a:ln>
                <a:solidFill>
                  <a:srgbClr val="000000"/>
                </a:solidFill>
                <a:effectLst/>
                <a:latin typeface="Comic Sans MS" panose="030F0702030302020204" pitchFamily="66" charset="0"/>
              </a:rPr>
              <a:t>The Network would like to thank all the Practice Educators and those supporting the students in practice.  The Network acknowledges that this has been a incredible difficult year in relation to our first course with the need to pause and then restart the course in an online format.  This has been a mammoth task and therefore many thanks to all involved including our partners UEA.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000000"/>
              </a:solidFill>
              <a:effectLst/>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smtClean="0">
                <a:ln>
                  <a:noFill/>
                </a:ln>
                <a:solidFill>
                  <a:srgbClr val="000000"/>
                </a:solidFill>
                <a:effectLst/>
                <a:latin typeface="Comic Sans MS" panose="030F0702030302020204" pitchFamily="66" charset="0"/>
              </a:rPr>
              <a:t>Any questions should be directed to:-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smtClean="0">
                <a:ln>
                  <a:noFill/>
                </a:ln>
                <a:solidFill>
                  <a:srgbClr val="000000"/>
                </a:solidFill>
                <a:effectLst/>
                <a:latin typeface="Comic Sans MS" panose="030F0702030302020204" pitchFamily="66" charset="0"/>
              </a:rPr>
              <a:t>Isabelle.delain-burke@addenbrookes.nhs.uk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smtClean="0">
                <a:ln>
                  <a:noFill/>
                </a:ln>
                <a:solidFill>
                  <a:srgbClr val="000000"/>
                </a:solidFill>
                <a:effectLst/>
                <a:latin typeface="Comic Sans MS" panose="030F0702030302020204" pitchFamily="66" charset="0"/>
              </a:rPr>
              <a:t>karencotton@nhs.net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smtClean="0">
                <a:ln>
                  <a:noFill/>
                </a:ln>
                <a:solidFill>
                  <a:srgbClr val="000000"/>
                </a:solidFill>
                <a:effectLst/>
                <a:latin typeface="Comic Sans MS" panose="030F0702030302020204" pitchFamily="66" charset="0"/>
              </a:rPr>
              <a:t>Melanie.wright5@nhs.net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Text Box 10"/>
          <p:cNvSpPr txBox="1">
            <a:spLocks noChangeArrowheads="1"/>
          </p:cNvSpPr>
          <p:nvPr/>
        </p:nvSpPr>
        <p:spPr bwMode="auto">
          <a:xfrm>
            <a:off x="3770112" y="7647527"/>
            <a:ext cx="2988000" cy="1621722"/>
          </a:xfrm>
          <a:prstGeom prst="rect">
            <a:avLst/>
          </a:prstGeom>
          <a:solidFill>
            <a:srgbClr val="FFCCFF"/>
          </a:solidFill>
          <a:ln w="1905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0000"/>
                </a:solidFill>
                <a:effectLst/>
                <a:latin typeface="Comic Sans MS" panose="030F0702030302020204" pitchFamily="66" charset="0"/>
              </a:rPr>
              <a:t>Website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000000"/>
              </a:solidFill>
              <a:effectLst/>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smtClean="0">
                <a:ln>
                  <a:noFill/>
                </a:ln>
                <a:solidFill>
                  <a:srgbClr val="000000"/>
                </a:solidFill>
                <a:effectLst/>
                <a:latin typeface="Comic Sans MS" panose="030F0702030302020204" pitchFamily="66" charset="0"/>
              </a:rPr>
              <a:t>The Network is pleased to inform you that we are finally giving our website a face lift!  Should you have any thing you would like to add to the website please do contact mandy.baker6@nhs.net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000000"/>
              </a:solidFill>
              <a:effectLst/>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800" b="1" dirty="0">
              <a:solidFill>
                <a:srgbClr val="000000"/>
              </a:solidFill>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sng" strike="noStrike" cap="none" normalizeH="0" baseline="0" dirty="0" smtClean="0">
                <a:ln>
                  <a:noFill/>
                </a:ln>
                <a:solidFill>
                  <a:srgbClr val="000000"/>
                </a:solidFill>
                <a:effectLst/>
                <a:latin typeface="Comic Sans MS" panose="030F0702030302020204" pitchFamily="66" charset="0"/>
              </a:rPr>
              <a:t>www.eoeccn.org.uk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36" name="Picture 12" descr="ANd9GcQ7hKA77g9uIRbHX7Rsy-QmOKPqjVD1PXPpq699t4T2eioxbdcrTjAbXx2664CNREjH0c3W75s&amp;usqp=C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368" y="1801292"/>
            <a:ext cx="854075" cy="592293"/>
          </a:xfrm>
          <a:prstGeom prst="rect">
            <a:avLst/>
          </a:prstGeom>
          <a:noFill/>
          <a:ln>
            <a:noFill/>
          </a:ln>
          <a:effectLst>
            <a:glow rad="177800">
              <a:srgbClr val="7030A0">
                <a:alpha val="40000"/>
              </a:srgbClr>
            </a:glow>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3" name="TextBox 12"/>
          <p:cNvSpPr txBox="1"/>
          <p:nvPr/>
        </p:nvSpPr>
        <p:spPr>
          <a:xfrm>
            <a:off x="6826557" y="13104463"/>
            <a:ext cx="3422650" cy="38559"/>
          </a:xfrm>
          <a:prstGeom prst="rect">
            <a:avLst/>
          </a:prstGeom>
          <a:noFill/>
        </p:spPr>
        <p:txBody>
          <a:bodyPr wrap="square" rtlCol="0">
            <a:spAutoFit/>
          </a:bodyPr>
          <a:lstStyle/>
          <a:p>
            <a:r>
              <a:rPr lang="en-GB" sz="900" b="1" dirty="0" smtClean="0">
                <a:latin typeface="Comic Sans MS" panose="030F0702030302020204" pitchFamily="66" charset="0"/>
              </a:rPr>
              <a:t>NEWS FLASH </a:t>
            </a:r>
          </a:p>
          <a:p>
            <a:r>
              <a:rPr lang="en-GB" sz="800" dirty="0" smtClean="0">
                <a:latin typeface="Comic Sans MS" panose="030F0702030302020204" pitchFamily="66" charset="0"/>
              </a:rPr>
              <a:t>Critical Care Stryker Trolleys coming soon</a:t>
            </a:r>
            <a:endParaRPr lang="en-GB" sz="800" dirty="0">
              <a:latin typeface="Comic Sans MS" panose="030F0702030302020204" pitchFamily="66" charset="0"/>
            </a:endParaRPr>
          </a:p>
        </p:txBody>
      </p:sp>
      <p:sp>
        <p:nvSpPr>
          <p:cNvPr id="18" name="TextBox 17"/>
          <p:cNvSpPr txBox="1"/>
          <p:nvPr/>
        </p:nvSpPr>
        <p:spPr>
          <a:xfrm>
            <a:off x="3770487" y="1068403"/>
            <a:ext cx="2988000" cy="1368000"/>
          </a:xfrm>
          <a:prstGeom prst="rect">
            <a:avLst/>
          </a:prstGeom>
          <a:solidFill>
            <a:schemeClr val="accent1">
              <a:lumMod val="60000"/>
              <a:lumOff val="40000"/>
            </a:schemeClr>
          </a:solidFill>
          <a:ln w="28575">
            <a:solidFill>
              <a:schemeClr val="tx1"/>
            </a:solidFill>
          </a:ln>
        </p:spPr>
        <p:txBody>
          <a:bodyPr wrap="square" rtlCol="0">
            <a:spAutoFit/>
          </a:bodyPr>
          <a:lstStyle/>
          <a:p>
            <a:pPr algn="ctr"/>
            <a:r>
              <a:rPr lang="en-GB" sz="1000" b="1" dirty="0" smtClean="0">
                <a:latin typeface="Comic Sans MS" panose="030F0702030302020204" pitchFamily="66" charset="0"/>
              </a:rPr>
              <a:t>NEWS FLASH</a:t>
            </a:r>
          </a:p>
          <a:p>
            <a:pPr algn="ctr"/>
            <a:endParaRPr lang="en-GB" sz="800" dirty="0">
              <a:latin typeface="Comic Sans MS" panose="030F0702030302020204" pitchFamily="66" charset="0"/>
            </a:endParaRPr>
          </a:p>
          <a:p>
            <a:pPr algn="ctr"/>
            <a:r>
              <a:rPr lang="en-GB" sz="800" b="1" dirty="0" smtClean="0">
                <a:latin typeface="Comic Sans MS" panose="030F0702030302020204" pitchFamily="66" charset="0"/>
              </a:rPr>
              <a:t>The Critical Care Network are pleased to inform you that the Stryker Trolleys will be with you soon.</a:t>
            </a:r>
            <a:endParaRPr lang="en-GB" sz="800" b="1" dirty="0">
              <a:latin typeface="Comic Sans MS" panose="030F0702030302020204" pitchFamily="66" charset="0"/>
            </a:endParaRPr>
          </a:p>
        </p:txBody>
      </p:sp>
      <p:pic>
        <p:nvPicPr>
          <p:cNvPr id="19" name="Picture 18"/>
          <p:cNvPicPr>
            <a:picLocks noChangeAspect="1"/>
          </p:cNvPicPr>
          <p:nvPr/>
        </p:nvPicPr>
        <p:blipFill>
          <a:blip r:embed="rId4"/>
          <a:stretch>
            <a:fillRect/>
          </a:stretch>
        </p:blipFill>
        <p:spPr>
          <a:xfrm>
            <a:off x="4910188" y="1801292"/>
            <a:ext cx="671945" cy="575278"/>
          </a:xfrm>
          <a:prstGeom prst="rect">
            <a:avLst/>
          </a:prstGeom>
          <a:ln w="3175">
            <a:solidFill>
              <a:schemeClr val="tx1"/>
            </a:solidFill>
          </a:ln>
          <a:effectLst>
            <a:glow rad="139700">
              <a:schemeClr val="accent1">
                <a:alpha val="40000"/>
              </a:schemeClr>
            </a:glow>
            <a:softEdge rad="127000"/>
          </a:effectLst>
        </p:spPr>
      </p:pic>
      <p:sp>
        <p:nvSpPr>
          <p:cNvPr id="20" name="Text Box 15"/>
          <p:cNvSpPr txBox="1">
            <a:spLocks noChangeArrowheads="1"/>
          </p:cNvSpPr>
          <p:nvPr/>
        </p:nvSpPr>
        <p:spPr bwMode="auto">
          <a:xfrm>
            <a:off x="3770112" y="4243601"/>
            <a:ext cx="2988000" cy="1233884"/>
          </a:xfrm>
          <a:prstGeom prst="rect">
            <a:avLst/>
          </a:prstGeom>
          <a:solidFill>
            <a:srgbClr val="CC99FF"/>
          </a:solidFill>
          <a:ln w="1905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800" b="1" dirty="0" smtClean="0">
              <a:solidFill>
                <a:srgbClr val="000000"/>
              </a:solidFill>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800" b="1" dirty="0">
              <a:solidFill>
                <a:srgbClr val="000000"/>
              </a:solidFill>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800" b="1" dirty="0" smtClean="0">
              <a:solidFill>
                <a:srgbClr val="000000"/>
              </a:solidFill>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800" b="1" dirty="0" smtClean="0">
                <a:solidFill>
                  <a:srgbClr val="000000"/>
                </a:solidFill>
                <a:latin typeface="Comic Sans MS" panose="030F0702030302020204" pitchFamily="66" charset="0"/>
              </a:rPr>
              <a:t>Coming Soon!!!</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800" b="1" dirty="0" smtClean="0">
                <a:solidFill>
                  <a:srgbClr val="000000"/>
                </a:solidFill>
                <a:latin typeface="Comic Sans MS" panose="030F0702030302020204" pitchFamily="66" charset="0"/>
              </a:rPr>
              <a:t>R</a:t>
            </a:r>
            <a:r>
              <a:rPr kumimoji="0" lang="en-GB" altLang="en-US" sz="800" b="1" i="0" u="none" strike="noStrike" cap="none" normalizeH="0" baseline="0" dirty="0" smtClean="0">
                <a:ln>
                  <a:noFill/>
                </a:ln>
                <a:solidFill>
                  <a:srgbClr val="000000"/>
                </a:solidFill>
                <a:effectLst/>
                <a:latin typeface="Comic Sans MS" panose="030F0702030302020204" pitchFamily="66" charset="0"/>
              </a:rPr>
              <a:t>egional staff well being hubs.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smtClean="0">
                <a:ln>
                  <a:noFill/>
                </a:ln>
                <a:solidFill>
                  <a:srgbClr val="000000"/>
                </a:solidFill>
                <a:effectLst/>
                <a:latin typeface="Comic Sans MS" panose="030F0702030302020204" pitchFamily="66" charset="0"/>
              </a:rPr>
              <a:t>Dr Helen Hardy will be attending the CCN Nursing</a:t>
            </a:r>
            <a:r>
              <a:rPr kumimoji="0" lang="en-GB" altLang="en-US" sz="800" b="1" i="0" u="none" strike="noStrike" cap="none" normalizeH="0" dirty="0" smtClean="0">
                <a:ln>
                  <a:noFill/>
                </a:ln>
                <a:solidFill>
                  <a:srgbClr val="000000"/>
                </a:solidFill>
                <a:effectLst/>
                <a:latin typeface="Comic Sans MS" panose="030F0702030302020204" pitchFamily="66" charset="0"/>
              </a:rPr>
              <a:t> </a:t>
            </a:r>
            <a:r>
              <a:rPr kumimoji="0" lang="en-GB" altLang="en-US" sz="800" b="1" i="0" u="none" strike="noStrike" cap="none" normalizeH="0" baseline="0" dirty="0" smtClean="0">
                <a:ln>
                  <a:noFill/>
                </a:ln>
                <a:solidFill>
                  <a:srgbClr val="000000"/>
                </a:solidFill>
                <a:effectLst/>
                <a:latin typeface="Comic Sans MS" panose="030F0702030302020204" pitchFamily="66" charset="0"/>
              </a:rPr>
              <a:t>Meeting on Wed 9th December at 12.30. </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800" b="1" dirty="0" smtClean="0">
                <a:solidFill>
                  <a:srgbClr val="000000"/>
                </a:solidFill>
                <a:latin typeface="Comic Sans MS" panose="030F0702030302020204" pitchFamily="66" charset="0"/>
              </a:rPr>
              <a:t>T</a:t>
            </a:r>
            <a:r>
              <a:rPr kumimoji="0" lang="en-GB" altLang="en-US" sz="800" b="1" i="0" u="none" strike="noStrike" cap="none" normalizeH="0" baseline="0" dirty="0" smtClean="0">
                <a:ln>
                  <a:noFill/>
                </a:ln>
                <a:solidFill>
                  <a:srgbClr val="000000"/>
                </a:solidFill>
                <a:effectLst/>
                <a:latin typeface="Comic Sans MS" panose="030F0702030302020204" pitchFamily="66" charset="0"/>
              </a:rPr>
              <a:t>o provide further details regarding hubs across the region.</a:t>
            </a:r>
            <a:endParaRPr kumimoji="0" lang="en-US" altLang="en-US" sz="800" b="1" i="0" u="none" strike="noStrike" cap="none" normalizeH="0" baseline="0" dirty="0" smtClean="0">
              <a:ln>
                <a:noFill/>
              </a:ln>
              <a:solidFill>
                <a:schemeClr val="tx1"/>
              </a:solidFill>
              <a:effectLst/>
              <a:latin typeface="Arial" panose="020B0604020202020204" pitchFamily="34" charset="0"/>
            </a:endParaRPr>
          </a:p>
        </p:txBody>
      </p:sp>
      <p:pic>
        <p:nvPicPr>
          <p:cNvPr id="22" name="Picture 21"/>
          <p:cNvPicPr>
            <a:picLocks noChangeAspect="1"/>
          </p:cNvPicPr>
          <p:nvPr/>
        </p:nvPicPr>
        <p:blipFill>
          <a:blip r:embed="rId5"/>
          <a:stretch>
            <a:fillRect/>
          </a:stretch>
        </p:blipFill>
        <p:spPr>
          <a:xfrm>
            <a:off x="4344516" y="4262740"/>
            <a:ext cx="1640647" cy="326193"/>
          </a:xfrm>
          <a:prstGeom prst="rect">
            <a:avLst/>
          </a:prstGeom>
          <a:effectLst>
            <a:softEdge rad="76200"/>
          </a:effectLst>
        </p:spPr>
      </p:pic>
      <p:pic>
        <p:nvPicPr>
          <p:cNvPr id="23" name="Picture 22"/>
          <p:cNvPicPr>
            <a:picLocks noChangeAspect="1"/>
          </p:cNvPicPr>
          <p:nvPr/>
        </p:nvPicPr>
        <p:blipFill>
          <a:blip r:embed="rId6"/>
          <a:stretch>
            <a:fillRect/>
          </a:stretch>
        </p:blipFill>
        <p:spPr>
          <a:xfrm>
            <a:off x="4910188" y="8382262"/>
            <a:ext cx="831858" cy="487721"/>
          </a:xfrm>
          <a:prstGeom prst="rect">
            <a:avLst/>
          </a:prstGeom>
          <a:effectLst>
            <a:glow rad="12700">
              <a:srgbClr val="FF33CC"/>
            </a:glow>
            <a:softEdge rad="63500"/>
          </a:effectLst>
        </p:spPr>
      </p:pic>
      <p:sp>
        <p:nvSpPr>
          <p:cNvPr id="24" name="TextBox 23"/>
          <p:cNvSpPr txBox="1"/>
          <p:nvPr/>
        </p:nvSpPr>
        <p:spPr>
          <a:xfrm>
            <a:off x="3726079" y="9373665"/>
            <a:ext cx="3094430" cy="400110"/>
          </a:xfrm>
          <a:prstGeom prst="rect">
            <a:avLst/>
          </a:prstGeom>
          <a:solidFill>
            <a:srgbClr val="7030A0"/>
          </a:solidFill>
          <a:ln w="28575">
            <a:solidFill>
              <a:schemeClr val="tx1"/>
            </a:solidFill>
          </a:ln>
        </p:spPr>
        <p:txBody>
          <a:bodyPr wrap="square" rtlCol="0">
            <a:spAutoFit/>
          </a:bodyPr>
          <a:lstStyle/>
          <a:p>
            <a:pPr algn="ctr"/>
            <a:r>
              <a:rPr lang="en-GB" sz="1000" b="1" dirty="0" smtClean="0">
                <a:solidFill>
                  <a:schemeClr val="bg1"/>
                </a:solidFill>
                <a:latin typeface="Comic Sans MS" panose="030F0702030302020204" pitchFamily="66" charset="0"/>
              </a:rPr>
              <a:t>Twitter: @eoeccn</a:t>
            </a:r>
          </a:p>
          <a:p>
            <a:pPr algn="ctr"/>
            <a:r>
              <a:rPr lang="en-GB" sz="1000" b="1" dirty="0" smtClean="0">
                <a:solidFill>
                  <a:schemeClr val="bg1"/>
                </a:solidFill>
                <a:latin typeface="Comic Sans MS" panose="030F0702030302020204" pitchFamily="66" charset="0"/>
              </a:rPr>
              <a:t>Generic Email: add-tr.eoeccn@nhs.net</a:t>
            </a:r>
            <a:endParaRPr lang="en-GB" sz="1000" b="1" dirty="0">
              <a:solidFill>
                <a:schemeClr val="bg1"/>
              </a:solidFill>
              <a:latin typeface="Comic Sans MS" panose="030F0702030302020204" pitchFamily="66" charset="0"/>
            </a:endParaRPr>
          </a:p>
        </p:txBody>
      </p:sp>
      <p:sp>
        <p:nvSpPr>
          <p:cNvPr id="25" name="TextBox 24"/>
          <p:cNvSpPr txBox="1"/>
          <p:nvPr/>
        </p:nvSpPr>
        <p:spPr>
          <a:xfrm>
            <a:off x="142471" y="8675249"/>
            <a:ext cx="3420000" cy="1188000"/>
          </a:xfrm>
          <a:prstGeom prst="rect">
            <a:avLst/>
          </a:prstGeom>
          <a:gradFill>
            <a:gsLst>
              <a:gs pos="12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a:effectLst>
            <a:glow rad="127000">
              <a:schemeClr val="accent1">
                <a:lumMod val="60000"/>
                <a:lumOff val="40000"/>
              </a:schemeClr>
            </a:glow>
          </a:effectLst>
        </p:spPr>
        <p:txBody>
          <a:bodyPr wrap="square" rtlCol="0">
            <a:spAutoFit/>
          </a:bodyPr>
          <a:lstStyle/>
          <a:p>
            <a:pPr algn="ctr"/>
            <a:r>
              <a:rPr lang="en-GB" sz="800" b="1" dirty="0" smtClean="0">
                <a:solidFill>
                  <a:schemeClr val="bg1"/>
                </a:solidFill>
                <a:latin typeface="Comic Sans MS" panose="030F0702030302020204" pitchFamily="66" charset="0"/>
              </a:rPr>
              <a:t>The Network would like to wish you all a Merry Christmas and hope you all get some rest over the festive season.</a:t>
            </a:r>
            <a:endParaRPr lang="en-GB" sz="800" b="1" dirty="0">
              <a:solidFill>
                <a:schemeClr val="bg1"/>
              </a:solidFill>
              <a:latin typeface="Comic Sans MS" panose="030F0702030302020204" pitchFamily="66" charset="0"/>
            </a:endParaRPr>
          </a:p>
        </p:txBody>
      </p:sp>
      <p:pic>
        <p:nvPicPr>
          <p:cNvPr id="26" name="Picture 25"/>
          <p:cNvPicPr>
            <a:picLocks noChangeAspect="1"/>
          </p:cNvPicPr>
          <p:nvPr/>
        </p:nvPicPr>
        <p:blipFill>
          <a:blip r:embed="rId7"/>
          <a:stretch>
            <a:fillRect/>
          </a:stretch>
        </p:blipFill>
        <p:spPr>
          <a:xfrm>
            <a:off x="1316864" y="9089571"/>
            <a:ext cx="799724" cy="719703"/>
          </a:xfrm>
          <a:prstGeom prst="rect">
            <a:avLst/>
          </a:prstGeom>
          <a:effectLst>
            <a:glow rad="88900">
              <a:schemeClr val="accent1">
                <a:lumMod val="60000"/>
                <a:lumOff val="40000"/>
                <a:alpha val="40000"/>
              </a:schemeClr>
            </a:glow>
            <a:softEdge rad="63500"/>
          </a:effectLst>
        </p:spPr>
      </p:pic>
      <p:pic>
        <p:nvPicPr>
          <p:cNvPr id="29" name="Picture 28"/>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Lst>
          </a:blip>
          <a:stretch>
            <a:fillRect/>
          </a:stretch>
        </p:blipFill>
        <p:spPr>
          <a:xfrm>
            <a:off x="315457" y="9193123"/>
            <a:ext cx="557182" cy="584817"/>
          </a:xfrm>
          <a:prstGeom prst="rect">
            <a:avLst/>
          </a:prstGeom>
          <a:effectLst>
            <a:glow rad="101600">
              <a:schemeClr val="accent1">
                <a:lumMod val="60000"/>
                <a:lumOff val="40000"/>
              </a:schemeClr>
            </a:glow>
            <a:softEdge rad="38100"/>
          </a:effectLst>
        </p:spPr>
      </p:pic>
      <p:pic>
        <p:nvPicPr>
          <p:cNvPr id="30" name="Picture 29"/>
          <p:cNvPicPr>
            <a:picLocks noChangeAspect="1"/>
          </p:cNvPicPr>
          <p:nvPr/>
        </p:nvPicPr>
        <p:blipFill rotWithShape="1">
          <a:blip r:embed="rId10"/>
          <a:srcRect t="5304" b="5304"/>
          <a:stretch/>
        </p:blipFill>
        <p:spPr>
          <a:xfrm>
            <a:off x="2482130" y="9193123"/>
            <a:ext cx="547082" cy="623746"/>
          </a:xfrm>
          <a:prstGeom prst="rect">
            <a:avLst/>
          </a:prstGeom>
          <a:effectLst>
            <a:glow rad="101600">
              <a:schemeClr val="accent1">
                <a:lumMod val="60000"/>
                <a:lumOff val="40000"/>
                <a:alpha val="40000"/>
              </a:schemeClr>
            </a:glow>
            <a:softEdge rad="101600"/>
          </a:effectLst>
        </p:spPr>
      </p:pic>
      <p:sp>
        <p:nvSpPr>
          <p:cNvPr id="27" name="Text Box 5"/>
          <p:cNvSpPr txBox="1">
            <a:spLocks noChangeArrowheads="1"/>
          </p:cNvSpPr>
          <p:nvPr/>
        </p:nvSpPr>
        <p:spPr bwMode="auto">
          <a:xfrm>
            <a:off x="142471" y="4112315"/>
            <a:ext cx="3427447" cy="1807806"/>
          </a:xfrm>
          <a:prstGeom prst="rect">
            <a:avLst/>
          </a:prstGeom>
          <a:solidFill>
            <a:srgbClr val="00FFFF"/>
          </a:solidFill>
          <a:ln w="222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DEF5FA"/>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err="1" smtClean="0">
                <a:ln>
                  <a:noFill/>
                </a:ln>
                <a:solidFill>
                  <a:srgbClr val="000000"/>
                </a:solidFill>
                <a:effectLst/>
                <a:latin typeface="Comic Sans MS" panose="030F0702030302020204" pitchFamily="66" charset="0"/>
              </a:rPr>
              <a:t>EoE</a:t>
            </a:r>
            <a:r>
              <a:rPr kumimoji="0" lang="en-GB" altLang="en-US" sz="900" b="1" i="0" u="none" strike="noStrike" cap="none" normalizeH="0" baseline="0" dirty="0" smtClean="0">
                <a:ln>
                  <a:noFill/>
                </a:ln>
                <a:solidFill>
                  <a:srgbClr val="000000"/>
                </a:solidFill>
                <a:effectLst/>
                <a:latin typeface="Comic Sans MS" panose="030F0702030302020204" pitchFamily="66" charset="0"/>
              </a:rPr>
              <a:t> CCN Daily Data Return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000000"/>
              </a:solidFill>
              <a:effectLst/>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smtClean="0">
                <a:ln>
                  <a:noFill/>
                </a:ln>
                <a:solidFill>
                  <a:srgbClr val="000000"/>
                </a:solidFill>
                <a:effectLst/>
                <a:latin typeface="Comic Sans MS" panose="030F0702030302020204" pitchFamily="66" charset="0"/>
              </a:rPr>
              <a:t>The Network continues to collect and collate the Daily Data Returns 7 days a week and it is then distributed to Senior Clinicians within critical care across the region. We would like to thank all units that consistently submit their unit’s data by 9:30am Monday to Sunday.  The completed data is then discussed at the Critical Care Daily Teams Call at 10:30am which gives the Network an understanding of each unit’s capacity and any issues they may be experiencing.  This process enables prompt decision making and early actions to enable all patients to receive equitable care across the region.  Thank you to all units receiving patients to support the busy units.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1" i="0" u="none" strike="noStrike" cap="none" normalizeH="0" baseline="0" dirty="0" smtClean="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3163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TotalTime>
  <Words>746</Words>
  <Application>Microsoft Office PowerPoint</Application>
  <PresentationFormat>A4 Paper (210x297 mm)</PresentationFormat>
  <Paragraphs>62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CUH (Cambridge University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Baker, Mandy</dc:creator>
  <cp:lastModifiedBy>Andrea Berry</cp:lastModifiedBy>
  <cp:revision>18</cp:revision>
  <dcterms:created xsi:type="dcterms:W3CDTF">2020-12-01T14:30:18Z</dcterms:created>
  <dcterms:modified xsi:type="dcterms:W3CDTF">2020-12-06T19:54:57Z</dcterms:modified>
</cp:coreProperties>
</file>