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2442" autoAdjust="0"/>
  </p:normalViewPr>
  <p:slideViewPr>
    <p:cSldViewPr snapToGrid="0">
      <p:cViewPr varScale="1">
        <p:scale>
          <a:sx n="95" d="100"/>
          <a:sy n="95" d="100"/>
        </p:scale>
        <p:origin x="11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AE43F2-1123-4A54-ABDE-33D2356E35ED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B41298-3CC7-4EED-8E73-96D3599836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027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98774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45418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8986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26121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Factors</a:t>
            </a:r>
            <a:r>
              <a:rPr lang="en-GB" baseline="0" dirty="0" smtClean="0"/>
              <a:t> pertaining to the design of the ambulance. If there was a crash involving the ambulance these are the different factors to think of that would protect your patient, yourself and your colleagues</a:t>
            </a:r>
            <a:endParaRPr dirty="0"/>
          </a:p>
        </p:txBody>
      </p:sp>
      <p:sp>
        <p:nvSpPr>
          <p:cNvPr id="249" name="Google Shape;24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35713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008C-D0CE-45C1-8C43-91DF08065BA8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B059-F7B7-4489-AD8C-A403663BF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041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008C-D0CE-45C1-8C43-91DF08065BA8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B059-F7B7-4489-AD8C-A403663BF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830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008C-D0CE-45C1-8C43-91DF08065BA8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B059-F7B7-4489-AD8C-A403663BF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563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008C-D0CE-45C1-8C43-91DF08065BA8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B059-F7B7-4489-AD8C-A403663BF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700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008C-D0CE-45C1-8C43-91DF08065BA8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B059-F7B7-4489-AD8C-A403663BF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517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008C-D0CE-45C1-8C43-91DF08065BA8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B059-F7B7-4489-AD8C-A403663BF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730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008C-D0CE-45C1-8C43-91DF08065BA8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B059-F7B7-4489-AD8C-A403663BF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061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008C-D0CE-45C1-8C43-91DF08065BA8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B059-F7B7-4489-AD8C-A403663BF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396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008C-D0CE-45C1-8C43-91DF08065BA8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B059-F7B7-4489-AD8C-A403663BF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517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008C-D0CE-45C1-8C43-91DF08065BA8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B059-F7B7-4489-AD8C-A403663BF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268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008C-D0CE-45C1-8C43-91DF08065BA8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B059-F7B7-4489-AD8C-A403663BF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945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6008C-D0CE-45C1-8C43-91DF08065BA8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6B059-F7B7-4489-AD8C-A403663BF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969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5zOWIDnfJ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www.youtube.com/watch?v=RayVNi10W8U" TargetMode="External"/><Relationship Id="rId4" Type="http://schemas.openxmlformats.org/officeDocument/2006/relationships/hyperlink" Target="https://www.youtube.com/watch?v=DMKcO-T5Y4o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0154" y="1828799"/>
            <a:ext cx="7972451" cy="1861511"/>
          </a:xfrm>
        </p:spPr>
        <p:txBody>
          <a:bodyPr>
            <a:noAutofit/>
          </a:bodyPr>
          <a:lstStyle/>
          <a:p>
            <a:pPr algn="ctr"/>
            <a:r>
              <a:rPr lang="en-GB" sz="8000" b="1" dirty="0" smtClean="0"/>
              <a:t>Additional reading material </a:t>
            </a:r>
            <a:endParaRPr lang="en-GB" sz="8000" b="1" dirty="0"/>
          </a:p>
        </p:txBody>
      </p:sp>
      <p:pic>
        <p:nvPicPr>
          <p:cNvPr id="4" name="Google Shape;144;p1" descr="https://lh3.googleusercontent.com/-45E9dVexLvqiAcQsxiV1_QLN34VozcagmSSwWwXhwXdwDRF9VrqSeC4SfhfSvKlTDuuGiteDw1Df9hiCxlMEis9obklYR99wPWyB78C--be_MBlPRghKaARBOL2SSQ60bK6y2eb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02549" y="5816230"/>
            <a:ext cx="2300221" cy="894930"/>
          </a:xfrm>
          <a:prstGeom prst="rect">
            <a:avLst/>
          </a:prstGeom>
          <a:noFill/>
          <a:ln>
            <a:noFill/>
          </a:ln>
          <a:effectLst>
            <a:reflection stA="8000" endPos="65000" dist="50800" dir="5400000" sy="-100000" algn="bl" rotWithShape="0"/>
          </a:effectLst>
        </p:spPr>
      </p:pic>
      <p:sp>
        <p:nvSpPr>
          <p:cNvPr id="5" name="Rectangle 4"/>
          <p:cNvSpPr/>
          <p:nvPr/>
        </p:nvSpPr>
        <p:spPr>
          <a:xfrm>
            <a:off x="11868727" y="0"/>
            <a:ext cx="323273" cy="6858000"/>
          </a:xfrm>
          <a:prstGeom prst="rect">
            <a:avLst/>
          </a:prstGeom>
          <a:solidFill>
            <a:srgbClr val="309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0373769" y="6403826"/>
            <a:ext cx="23645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/>
              <a:t>Version 1 – November 2022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2155577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 b="1" u="sng" dirty="0" smtClean="0"/>
              <a:t>Acceleration, G-force, ambulance crashes</a:t>
            </a:r>
            <a:endParaRPr dirty="0"/>
          </a:p>
        </p:txBody>
      </p:sp>
      <p:sp>
        <p:nvSpPr>
          <p:cNvPr id="183" name="Google Shape;183;p6"/>
          <p:cNvSpPr txBox="1">
            <a:spLocks noGrp="1"/>
          </p:cNvSpPr>
          <p:nvPr>
            <p:ph idx="1"/>
          </p:nvPr>
        </p:nvSpPr>
        <p:spPr>
          <a:xfrm>
            <a:off x="808785" y="1439587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>
              <a:spcBef>
                <a:spcPts val="0"/>
              </a:spcBef>
              <a:buSzPts val="1440"/>
              <a:buFont typeface="Wingdings" panose="05000000000000000000" pitchFamily="2" charset="2"/>
              <a:buChar char="§"/>
            </a:pPr>
            <a:r>
              <a:rPr lang="en-US" sz="2400" dirty="0"/>
              <a:t>Man Kinds Limits - </a:t>
            </a:r>
            <a:r>
              <a:rPr lang="en-US" sz="2400" u="sng" dirty="0">
                <a:solidFill>
                  <a:schemeClr val="hlink"/>
                </a:solidFill>
                <a:hlinkClick r:id="rId3"/>
              </a:rPr>
              <a:t>https://www.youtube.com/watch?v=M5zOWIDnfJI</a:t>
            </a:r>
            <a:endParaRPr sz="2400" dirty="0"/>
          </a:p>
          <a:p>
            <a:pPr>
              <a:buSzPts val="1440"/>
              <a:buFont typeface="Wingdings" panose="05000000000000000000" pitchFamily="2" charset="2"/>
              <a:buChar char="§"/>
            </a:pPr>
            <a:r>
              <a:rPr lang="en-US" sz="2400" dirty="0"/>
              <a:t>G Force - </a:t>
            </a:r>
            <a:r>
              <a:rPr lang="en-US" sz="2400" dirty="0">
                <a:hlinkClick r:id="rId4"/>
              </a:rPr>
              <a:t>https://</a:t>
            </a:r>
            <a:r>
              <a:rPr lang="en-US" sz="2400" dirty="0" smtClean="0">
                <a:hlinkClick r:id="rId4"/>
              </a:rPr>
              <a:t>www.youtube.com/watch?v=DMKcO-T5Y4o</a:t>
            </a:r>
            <a:endParaRPr lang="en-US" sz="2400" dirty="0"/>
          </a:p>
          <a:p>
            <a:pPr>
              <a:buSzPts val="1440"/>
              <a:buFont typeface="Wingdings" panose="05000000000000000000" pitchFamily="2" charset="2"/>
              <a:buChar char="§"/>
            </a:pPr>
            <a:r>
              <a:rPr lang="en-GB" sz="2400" dirty="0" smtClean="0"/>
              <a:t>In </a:t>
            </a:r>
            <a:r>
              <a:rPr lang="en-GB" sz="2400" dirty="0"/>
              <a:t>an ambulance - </a:t>
            </a:r>
            <a:r>
              <a:rPr lang="en-GB" sz="2400" dirty="0">
                <a:hlinkClick r:id="rId5"/>
              </a:rPr>
              <a:t>https://www.youtube.com/watch?v=RayVNi10W8U</a:t>
            </a:r>
            <a:endParaRPr lang="en-GB" sz="2400" dirty="0"/>
          </a:p>
          <a:p>
            <a:pPr marL="342900" lvl="0" indent="-342900"/>
            <a:endParaRPr sz="2400" dirty="0"/>
          </a:p>
        </p:txBody>
      </p:sp>
      <p:pic>
        <p:nvPicPr>
          <p:cNvPr id="6" name="Google Shape;144;p1" descr="https://lh3.googleusercontent.com/-45E9dVexLvqiAcQsxiV1_QLN34VozcagmSSwWwXhwXdwDRF9VrqSeC4SfhfSvKlTDuuGiteDw1Df9hiCxlMEis9obklYR99wPWyB78C--be_MBlPRghKaARBOL2SSQ60bK6y2eb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02549" y="5816230"/>
            <a:ext cx="2300221" cy="894930"/>
          </a:xfrm>
          <a:prstGeom prst="rect">
            <a:avLst/>
          </a:prstGeom>
          <a:noFill/>
          <a:ln>
            <a:noFill/>
          </a:ln>
          <a:effectLst>
            <a:reflection stA="8000" endPos="65000" dist="50800" dir="5400000" sy="-100000" algn="bl" rotWithShape="0"/>
          </a:effectLst>
        </p:spPr>
      </p:pic>
      <p:sp>
        <p:nvSpPr>
          <p:cNvPr id="7" name="Rectangle 6"/>
          <p:cNvSpPr/>
          <p:nvPr/>
        </p:nvSpPr>
        <p:spPr>
          <a:xfrm>
            <a:off x="11868727" y="0"/>
            <a:ext cx="323273" cy="6858000"/>
          </a:xfrm>
          <a:prstGeom prst="rect">
            <a:avLst/>
          </a:prstGeom>
          <a:solidFill>
            <a:srgbClr val="309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0373769" y="6403826"/>
            <a:ext cx="23645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/>
              <a:t>Version 1 – November 2022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152942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 b="1" u="sng"/>
              <a:t>Physics of Acceleration</a:t>
            </a:r>
            <a:endParaRPr/>
          </a:p>
        </p:txBody>
      </p:sp>
      <p:sp>
        <p:nvSpPr>
          <p:cNvPr id="190" name="Google Shape;190;p7"/>
          <p:cNvSpPr txBox="1">
            <a:spLocks noGrp="1"/>
          </p:cNvSpPr>
          <p:nvPr>
            <p:ph idx="1"/>
          </p:nvPr>
        </p:nvSpPr>
        <p:spPr>
          <a:xfrm>
            <a:off x="677334" y="1238570"/>
            <a:ext cx="1091092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ct val="79999"/>
              <a:buNone/>
            </a:pPr>
            <a:r>
              <a:rPr lang="en-US" sz="1800" b="1" u="sng" dirty="0" err="1"/>
              <a:t>Defintions</a:t>
            </a:r>
            <a:r>
              <a:rPr lang="en-US" sz="1800" dirty="0"/>
              <a:t>: </a:t>
            </a:r>
            <a:endParaRPr sz="18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en-US" sz="1800" b="1" dirty="0"/>
              <a:t>Speed</a:t>
            </a:r>
            <a:r>
              <a:rPr lang="en-US" sz="1800" dirty="0"/>
              <a:t>: The distance travelled in a given unit of time regardless of direction (mph/</a:t>
            </a:r>
            <a:r>
              <a:rPr lang="en-US" sz="1800" dirty="0" err="1"/>
              <a:t>kph</a:t>
            </a:r>
            <a:r>
              <a:rPr lang="en-US" sz="1800" dirty="0"/>
              <a:t>/</a:t>
            </a:r>
            <a:r>
              <a:rPr lang="en-US" sz="1800" dirty="0" err="1"/>
              <a:t>metres</a:t>
            </a:r>
            <a:r>
              <a:rPr lang="en-US" sz="1800" dirty="0"/>
              <a:t> per second</a:t>
            </a:r>
            <a:r>
              <a:rPr lang="en-US" sz="1800" dirty="0" smtClean="0"/>
              <a:t>).</a:t>
            </a:r>
            <a:endParaRPr sz="18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en-US" sz="1800" b="1" dirty="0"/>
              <a:t>Velocity</a:t>
            </a:r>
            <a:r>
              <a:rPr lang="en-US" sz="1800" dirty="0"/>
              <a:t>: The speed applied to a given </a:t>
            </a:r>
            <a:r>
              <a:rPr lang="en-US" sz="1800" dirty="0" smtClean="0"/>
              <a:t>direction.</a:t>
            </a:r>
            <a:endParaRPr sz="18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en-US" sz="1800" b="1" dirty="0"/>
              <a:t>Force</a:t>
            </a:r>
            <a:r>
              <a:rPr lang="en-US" sz="1800" dirty="0"/>
              <a:t>: Newtons first law states that an object will remain at a constant velocity or state of rest unless a force is applied to it. Force causes acceleration. Measured in (N) – Newtons. </a:t>
            </a:r>
            <a:endParaRPr sz="18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en-US" sz="1800" b="1" dirty="0"/>
              <a:t>Weight</a:t>
            </a:r>
            <a:r>
              <a:rPr lang="en-US" sz="1800" dirty="0"/>
              <a:t>: When the force of gravity is applied to a mass it gives rise to the force we sense as weight. </a:t>
            </a:r>
            <a:endParaRPr sz="18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en-US" sz="1800" b="1" dirty="0"/>
              <a:t>Acceleration</a:t>
            </a:r>
            <a:r>
              <a:rPr lang="en-US" sz="1800" dirty="0"/>
              <a:t>: A rate of change of velocity measured in m/s squared. It can be positive or negative (deceleration). Newtons second law states that acceleration is directly related to the force applied to it and inversely proportional to the mass of the object.</a:t>
            </a:r>
            <a:endParaRPr sz="1800" dirty="0"/>
          </a:p>
        </p:txBody>
      </p:sp>
      <p:pic>
        <p:nvPicPr>
          <p:cNvPr id="6" name="Google Shape;144;p1" descr="https://lh3.googleusercontent.com/-45E9dVexLvqiAcQsxiV1_QLN34VozcagmSSwWwXhwXdwDRF9VrqSeC4SfhfSvKlTDuuGiteDw1Df9hiCxlMEis9obklYR99wPWyB78C--be_MBlPRghKaARBOL2SSQ60bK6y2eb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2549" y="5816230"/>
            <a:ext cx="2300221" cy="894930"/>
          </a:xfrm>
          <a:prstGeom prst="rect">
            <a:avLst/>
          </a:prstGeom>
          <a:noFill/>
          <a:ln>
            <a:noFill/>
          </a:ln>
          <a:effectLst>
            <a:reflection stA="8000" endPos="65000" dist="50800" dir="5400000" sy="-100000" algn="bl" rotWithShape="0"/>
          </a:effectLst>
        </p:spPr>
      </p:pic>
      <p:sp>
        <p:nvSpPr>
          <p:cNvPr id="7" name="Rectangle 6"/>
          <p:cNvSpPr/>
          <p:nvPr/>
        </p:nvSpPr>
        <p:spPr>
          <a:xfrm>
            <a:off x="11868727" y="0"/>
            <a:ext cx="323273" cy="6858000"/>
          </a:xfrm>
          <a:prstGeom prst="rect">
            <a:avLst/>
          </a:prstGeom>
          <a:solidFill>
            <a:srgbClr val="309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0373769" y="6403826"/>
            <a:ext cx="23645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/>
              <a:t>Version 1 – November 2022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45700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 b="1" u="sng"/>
              <a:t>Sources of Acceleration - Long</a:t>
            </a:r>
            <a:endParaRPr/>
          </a:p>
        </p:txBody>
      </p:sp>
      <p:sp>
        <p:nvSpPr>
          <p:cNvPr id="204" name="Google Shape;204;p9"/>
          <p:cNvSpPr txBox="1">
            <a:spLocks noGrp="1"/>
          </p:cNvSpPr>
          <p:nvPr>
            <p:ph idx="1"/>
          </p:nvPr>
        </p:nvSpPr>
        <p:spPr>
          <a:xfrm>
            <a:off x="677333" y="1154621"/>
            <a:ext cx="10884551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 sz="1800" b="1" u="sng" dirty="0"/>
              <a:t>Long duration: </a:t>
            </a:r>
            <a:r>
              <a:rPr lang="en-US" sz="1800" dirty="0"/>
              <a:t>&gt;2 seconds in excess of </a:t>
            </a:r>
            <a:r>
              <a:rPr lang="en-US" sz="1800" dirty="0" smtClean="0"/>
              <a:t>1G.  </a:t>
            </a:r>
            <a:endParaRPr sz="1800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sz="18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 sz="1800" b="1" i="1" dirty="0"/>
              <a:t>Causes</a:t>
            </a:r>
            <a:r>
              <a:rPr lang="en-US" sz="1800" dirty="0"/>
              <a:t>: change of rate of movement (linear) or change of direction (radial) or both (angular</a:t>
            </a:r>
            <a:r>
              <a:rPr lang="en-US" sz="1800" dirty="0" smtClean="0"/>
              <a:t>).</a:t>
            </a:r>
            <a:endParaRPr sz="1800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sz="18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 sz="1800" b="1" i="1" dirty="0"/>
              <a:t>Effects/considerations</a:t>
            </a:r>
            <a:r>
              <a:rPr lang="en-US" sz="1800" dirty="0"/>
              <a:t>: shift in fluid volumes, reduced tolerance to G force. </a:t>
            </a:r>
            <a:endParaRPr sz="18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Font typeface="Trebuchet MS"/>
              <a:buChar char="-"/>
            </a:pPr>
            <a:r>
              <a:rPr lang="en-US" sz="1800" dirty="0"/>
              <a:t>Think road….. think rate, duration, magnitude and direction of acceleration.</a:t>
            </a:r>
            <a:endParaRPr sz="18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Font typeface="Trebuchet MS"/>
              <a:buChar char="-"/>
            </a:pPr>
            <a:r>
              <a:rPr lang="en-US" sz="1800" dirty="0"/>
              <a:t>Think patient.. Hypoxia, hypovolemia, acidosis, </a:t>
            </a:r>
            <a:r>
              <a:rPr lang="en-US" sz="1800" dirty="0" err="1"/>
              <a:t>hypoglycaemia</a:t>
            </a:r>
            <a:r>
              <a:rPr lang="en-US" sz="1800" dirty="0"/>
              <a:t>. Compensatory </a:t>
            </a:r>
            <a:r>
              <a:rPr lang="en-US" sz="1800" dirty="0" smtClean="0"/>
              <a:t>mechanisms.</a:t>
            </a:r>
            <a:endParaRPr sz="1800" dirty="0"/>
          </a:p>
          <a:p>
            <a:pPr marL="342900" lvl="0" indent="-251459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sz="1800" dirty="0"/>
          </a:p>
        </p:txBody>
      </p:sp>
      <p:pic>
        <p:nvPicPr>
          <p:cNvPr id="6" name="Google Shape;144;p1" descr="https://lh3.googleusercontent.com/-45E9dVexLvqiAcQsxiV1_QLN34VozcagmSSwWwXhwXdwDRF9VrqSeC4SfhfSvKlTDuuGiteDw1Df9hiCxlMEis9obklYR99wPWyB78C--be_MBlPRghKaARBOL2SSQ60bK6y2eb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2549" y="5816230"/>
            <a:ext cx="2300221" cy="894930"/>
          </a:xfrm>
          <a:prstGeom prst="rect">
            <a:avLst/>
          </a:prstGeom>
          <a:noFill/>
          <a:ln>
            <a:noFill/>
          </a:ln>
          <a:effectLst>
            <a:reflection stA="8000" endPos="65000" dist="50800" dir="5400000" sy="-100000" algn="bl" rotWithShape="0"/>
          </a:effectLst>
        </p:spPr>
      </p:pic>
      <p:sp>
        <p:nvSpPr>
          <p:cNvPr id="7" name="Rectangle 6"/>
          <p:cNvSpPr/>
          <p:nvPr/>
        </p:nvSpPr>
        <p:spPr>
          <a:xfrm>
            <a:off x="11868727" y="0"/>
            <a:ext cx="323273" cy="6858000"/>
          </a:xfrm>
          <a:prstGeom prst="rect">
            <a:avLst/>
          </a:prstGeom>
          <a:solidFill>
            <a:srgbClr val="309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0373769" y="6403826"/>
            <a:ext cx="23645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/>
              <a:t>Version 1 – November 2022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10336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 b="1" u="sng"/>
              <a:t>Sources of Acceleration - Short</a:t>
            </a:r>
            <a:endParaRPr/>
          </a:p>
        </p:txBody>
      </p:sp>
      <p:sp>
        <p:nvSpPr>
          <p:cNvPr id="218" name="Google Shape;218;p11"/>
          <p:cNvSpPr txBox="1">
            <a:spLocks noGrp="1"/>
          </p:cNvSpPr>
          <p:nvPr>
            <p:ph idx="1"/>
          </p:nvPr>
        </p:nvSpPr>
        <p:spPr>
          <a:xfrm>
            <a:off x="677334" y="1229547"/>
            <a:ext cx="11262620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ct val="79999"/>
              <a:buChar char="►"/>
            </a:pPr>
            <a:r>
              <a:rPr lang="en-US" sz="1400" dirty="0"/>
              <a:t>Short Duration: &lt;1 second.</a:t>
            </a:r>
            <a:endParaRPr sz="1400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ct val="79999"/>
              <a:buNone/>
            </a:pPr>
            <a:endParaRPr sz="14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en-US" sz="1400" dirty="0"/>
              <a:t>Causes: Crash/impact.</a:t>
            </a:r>
            <a:endParaRPr sz="1400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ct val="79999"/>
              <a:buNone/>
            </a:pPr>
            <a:endParaRPr sz="14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en-US" sz="1400" dirty="0"/>
              <a:t>Effects/considerations: </a:t>
            </a:r>
            <a:endParaRPr sz="1400" dirty="0"/>
          </a:p>
          <a:p>
            <a:pPr marL="342900" lvl="0" indent="-258318" algn="l" rtl="0">
              <a:spcBef>
                <a:spcPts val="1000"/>
              </a:spcBef>
              <a:spcAft>
                <a:spcPts val="0"/>
              </a:spcAft>
              <a:buSzPct val="79999"/>
              <a:buNone/>
            </a:pPr>
            <a:endParaRPr sz="14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79999"/>
              <a:buFont typeface="Trebuchet MS"/>
              <a:buChar char="-"/>
            </a:pPr>
            <a:r>
              <a:rPr lang="en-US" sz="1400" dirty="0"/>
              <a:t>Magnitude and duration: The greater the magnitude and longer it is applied, the higher the incidence of injury.</a:t>
            </a:r>
            <a:endParaRPr sz="14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79999"/>
              <a:buFont typeface="Trebuchet MS"/>
              <a:buChar char="-"/>
            </a:pPr>
            <a:r>
              <a:rPr lang="en-US" sz="1400" dirty="0"/>
              <a:t>Rate of onset: If this can be buffered, greater survivability. </a:t>
            </a:r>
            <a:endParaRPr sz="14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79999"/>
              <a:buFont typeface="Trebuchet MS"/>
              <a:buChar char="-"/>
            </a:pPr>
            <a:r>
              <a:rPr lang="en-US" sz="1400" dirty="0"/>
              <a:t>Direction of Force: </a:t>
            </a:r>
            <a:r>
              <a:rPr lang="en-US" sz="1400" dirty="0" err="1"/>
              <a:t>Gz</a:t>
            </a:r>
            <a:r>
              <a:rPr lang="en-US" sz="1400" dirty="0"/>
              <a:t> axis forces cause the greatest organ displacements.</a:t>
            </a:r>
            <a:endParaRPr sz="14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79999"/>
              <a:buFont typeface="Trebuchet MS"/>
              <a:buChar char="-"/>
            </a:pPr>
            <a:r>
              <a:rPr lang="en-US" sz="1400" dirty="0"/>
              <a:t>Site of application: Larger surface areas or stronger bony structures provide greater protection from injury.</a:t>
            </a:r>
            <a:endParaRPr sz="1400" dirty="0"/>
          </a:p>
          <a:p>
            <a:pPr marL="342900" lvl="0" indent="-258318" algn="l" rtl="0">
              <a:spcBef>
                <a:spcPts val="1000"/>
              </a:spcBef>
              <a:spcAft>
                <a:spcPts val="0"/>
              </a:spcAft>
              <a:buSzPct val="79999"/>
              <a:buNone/>
            </a:pPr>
            <a:endParaRPr sz="1400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ct val="79999"/>
              <a:buNone/>
            </a:pPr>
            <a:endParaRPr sz="1400" dirty="0"/>
          </a:p>
        </p:txBody>
      </p:sp>
      <p:pic>
        <p:nvPicPr>
          <p:cNvPr id="6" name="Google Shape;144;p1" descr="https://lh3.googleusercontent.com/-45E9dVexLvqiAcQsxiV1_QLN34VozcagmSSwWwXhwXdwDRF9VrqSeC4SfhfSvKlTDuuGiteDw1Df9hiCxlMEis9obklYR99wPWyB78C--be_MBlPRghKaARBOL2SSQ60bK6y2eb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2549" y="5816230"/>
            <a:ext cx="2300221" cy="894930"/>
          </a:xfrm>
          <a:prstGeom prst="rect">
            <a:avLst/>
          </a:prstGeom>
          <a:noFill/>
          <a:ln>
            <a:noFill/>
          </a:ln>
          <a:effectLst>
            <a:reflection stA="8000" endPos="65000" dist="50800" dir="5400000" sy="-100000" algn="bl" rotWithShape="0"/>
          </a:effectLst>
        </p:spPr>
      </p:pic>
      <p:sp>
        <p:nvSpPr>
          <p:cNvPr id="7" name="Rectangle 6"/>
          <p:cNvSpPr/>
          <p:nvPr/>
        </p:nvSpPr>
        <p:spPr>
          <a:xfrm>
            <a:off x="11868727" y="0"/>
            <a:ext cx="323273" cy="6858000"/>
          </a:xfrm>
          <a:prstGeom prst="rect">
            <a:avLst/>
          </a:prstGeom>
          <a:solidFill>
            <a:srgbClr val="309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0373769" y="6403826"/>
            <a:ext cx="23645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/>
              <a:t>Version 1 – November 2022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1653944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 b="1" u="sng" dirty="0"/>
              <a:t>Whose the creep?</a:t>
            </a:r>
            <a:endParaRPr dirty="0"/>
          </a:p>
        </p:txBody>
      </p:sp>
      <p:sp>
        <p:nvSpPr>
          <p:cNvPr id="252" name="Google Shape;252;p15"/>
          <p:cNvSpPr txBox="1">
            <a:spLocks noGrp="1"/>
          </p:cNvSpPr>
          <p:nvPr>
            <p:ph idx="1"/>
          </p:nvPr>
        </p:nvSpPr>
        <p:spPr>
          <a:xfrm>
            <a:off x="791201" y="1209733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ct val="80000"/>
              <a:buNone/>
            </a:pPr>
            <a:r>
              <a:rPr lang="en-US" dirty="0"/>
              <a:t>C</a:t>
            </a:r>
            <a:r>
              <a:rPr lang="en-US" sz="1800" dirty="0"/>
              <a:t> = </a:t>
            </a:r>
            <a:r>
              <a:rPr lang="en-US" sz="1800" i="1" dirty="0">
                <a:solidFill>
                  <a:srgbClr val="FF0000"/>
                </a:solidFill>
              </a:rPr>
              <a:t>Container</a:t>
            </a:r>
            <a:r>
              <a:rPr lang="en-US" sz="1800" dirty="0"/>
              <a:t> – the structure must be of strong enough to prevent intrusion into the 	designated survival area (inside the ambulance)</a:t>
            </a:r>
            <a:endParaRPr sz="1800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r>
              <a:rPr lang="en-US" dirty="0"/>
              <a:t>R</a:t>
            </a:r>
            <a:r>
              <a:rPr lang="en-US" sz="1800" dirty="0"/>
              <a:t> = </a:t>
            </a:r>
            <a:r>
              <a:rPr lang="en-US" sz="1800" i="1" dirty="0">
                <a:solidFill>
                  <a:srgbClr val="FF0000"/>
                </a:solidFill>
              </a:rPr>
              <a:t>Restraint</a:t>
            </a:r>
            <a:r>
              <a:rPr lang="en-US" sz="1800" dirty="0"/>
              <a:t> – Use of seatbelts/harnesses provides sufficient strength to maintain    	the team and patient</a:t>
            </a:r>
            <a:endParaRPr sz="1800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r>
              <a:rPr lang="en-US" dirty="0"/>
              <a:t>E</a:t>
            </a:r>
            <a:r>
              <a:rPr lang="en-US" sz="1800" dirty="0"/>
              <a:t> = </a:t>
            </a:r>
            <a:r>
              <a:rPr lang="en-US" sz="1800" i="1" dirty="0">
                <a:solidFill>
                  <a:srgbClr val="FF0000"/>
                </a:solidFill>
              </a:rPr>
              <a:t>Energy attenuation </a:t>
            </a:r>
            <a:r>
              <a:rPr lang="en-US" sz="1800" dirty="0"/>
              <a:t>– crumple zones attenuate energy, reducing exposure 	deceleration forces (seats)</a:t>
            </a:r>
            <a:endParaRPr sz="1800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r>
              <a:rPr lang="en-US" dirty="0"/>
              <a:t>E</a:t>
            </a:r>
            <a:r>
              <a:rPr lang="en-US" sz="1800" dirty="0"/>
              <a:t> = </a:t>
            </a:r>
            <a:r>
              <a:rPr lang="en-US" sz="1800" i="1" dirty="0">
                <a:solidFill>
                  <a:srgbClr val="FF0000"/>
                </a:solidFill>
              </a:rPr>
              <a:t>Escape</a:t>
            </a:r>
            <a:r>
              <a:rPr lang="en-US" sz="1800" dirty="0"/>
              <a:t> – Failure to escape will cause morbidity and mortality……. (think exit 	route)</a:t>
            </a:r>
            <a:endParaRPr sz="1800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r>
              <a:rPr lang="en-US" sz="3200" dirty="0"/>
              <a:t>P</a:t>
            </a:r>
            <a:r>
              <a:rPr lang="en-US" sz="1800" dirty="0"/>
              <a:t> = </a:t>
            </a:r>
            <a:r>
              <a:rPr lang="en-US" sz="1800" i="1" dirty="0">
                <a:solidFill>
                  <a:srgbClr val="FF0000"/>
                </a:solidFill>
              </a:rPr>
              <a:t>Post crash factors</a:t>
            </a:r>
            <a:r>
              <a:rPr lang="en-US" sz="1800" dirty="0"/>
              <a:t> – fire extinguishers, break a glass hammer</a:t>
            </a:r>
            <a:endParaRPr sz="1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28D50A0-9D98-5E4B-9882-02C1F742B5AC}"/>
              </a:ext>
            </a:extLst>
          </p:cNvPr>
          <p:cNvSpPr txBox="1"/>
          <p:nvPr/>
        </p:nvSpPr>
        <p:spPr>
          <a:xfrm>
            <a:off x="5060830" y="648930"/>
            <a:ext cx="2070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(Low and </a:t>
            </a:r>
            <a:r>
              <a:rPr lang="en-US" sz="1200" dirty="0" err="1"/>
              <a:t>Hulme</a:t>
            </a:r>
            <a:r>
              <a:rPr lang="en-US" sz="1200" dirty="0"/>
              <a:t>, 2015)</a:t>
            </a:r>
          </a:p>
        </p:txBody>
      </p:sp>
      <p:pic>
        <p:nvPicPr>
          <p:cNvPr id="7" name="Google Shape;144;p1" descr="https://lh3.googleusercontent.com/-45E9dVexLvqiAcQsxiV1_QLN34VozcagmSSwWwXhwXdwDRF9VrqSeC4SfhfSvKlTDuuGiteDw1Df9hiCxlMEis9obklYR99wPWyB78C--be_MBlPRghKaARBOL2SSQ60bK6y2eb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2549" y="5816230"/>
            <a:ext cx="2300221" cy="894930"/>
          </a:xfrm>
          <a:prstGeom prst="rect">
            <a:avLst/>
          </a:prstGeom>
          <a:noFill/>
          <a:ln>
            <a:noFill/>
          </a:ln>
          <a:effectLst>
            <a:reflection stA="8000" endPos="65000" dist="50800" dir="5400000" sy="-100000" algn="bl" rotWithShape="0"/>
          </a:effectLst>
        </p:spPr>
      </p:pic>
      <p:sp>
        <p:nvSpPr>
          <p:cNvPr id="8" name="Rectangle 7"/>
          <p:cNvSpPr/>
          <p:nvPr/>
        </p:nvSpPr>
        <p:spPr>
          <a:xfrm>
            <a:off x="11868727" y="0"/>
            <a:ext cx="323273" cy="6858000"/>
          </a:xfrm>
          <a:prstGeom prst="rect">
            <a:avLst/>
          </a:prstGeom>
          <a:solidFill>
            <a:srgbClr val="309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10373769" y="6403826"/>
            <a:ext cx="23645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/>
              <a:t>Version 1 – November 2022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730911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7575" y="165620"/>
            <a:ext cx="10515600" cy="1325563"/>
          </a:xfrm>
        </p:spPr>
        <p:txBody>
          <a:bodyPr/>
          <a:lstStyle/>
          <a:p>
            <a:r>
              <a:rPr lang="en-GB" b="1" u="sng" dirty="0" smtClean="0"/>
              <a:t>Equipment – Oxygen </a:t>
            </a:r>
            <a:endParaRPr lang="en-GB" b="1" u="sn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8090" y="1299578"/>
            <a:ext cx="7893981" cy="4045941"/>
          </a:xfrm>
          <a:prstGeom prst="rect">
            <a:avLst/>
          </a:prstGeom>
        </p:spPr>
      </p:pic>
      <p:sp>
        <p:nvSpPr>
          <p:cNvPr id="6" name="TextBox 3"/>
          <p:cNvSpPr txBox="1"/>
          <p:nvPr/>
        </p:nvSpPr>
        <p:spPr>
          <a:xfrm>
            <a:off x="10171545" y="6516613"/>
            <a:ext cx="23645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GB" sz="900" dirty="0" smtClean="0"/>
              <a:t>Version 1 – November 2022</a:t>
            </a:r>
            <a:endParaRPr lang="en-GB" sz="900" dirty="0"/>
          </a:p>
        </p:txBody>
      </p:sp>
      <p:sp>
        <p:nvSpPr>
          <p:cNvPr id="7" name="Rectangle 6"/>
          <p:cNvSpPr/>
          <p:nvPr/>
        </p:nvSpPr>
        <p:spPr>
          <a:xfrm>
            <a:off x="11868727" y="0"/>
            <a:ext cx="323273" cy="6858000"/>
          </a:xfrm>
          <a:prstGeom prst="rect">
            <a:avLst/>
          </a:prstGeom>
          <a:solidFill>
            <a:srgbClr val="309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2" descr="https://lh3.googleusercontent.com/-45E9dVexLvqiAcQsxiV1_QLN34VozcagmSSwWwXhwXdwDRF9VrqSeC4SfhfSvKlTDuuGiteDw1Df9hiCxlMEis9obklYR99wPWyB78C--be_MBlPRghKaARBOL2SSQ60bK6y2eb">
            <a:extLst>
              <a:ext uri="{FF2B5EF4-FFF2-40B4-BE49-F238E27FC236}">
                <a16:creationId xmlns:a16="http://schemas.microsoft.com/office/drawing/2014/main" id="{C81C89DC-EB27-B848-99F9-6DA7444DEF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853" y="5737099"/>
            <a:ext cx="2300221" cy="894930"/>
          </a:xfrm>
          <a:prstGeom prst="rect">
            <a:avLst/>
          </a:prstGeom>
          <a:noFill/>
          <a:effectLst>
            <a:reflection stA="8000" endPos="65000" dist="50800" dir="5400000" sy="-100000" algn="bl" rotWithShape="0"/>
            <a:softEdge rad="63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374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509</Words>
  <Application>Microsoft Office PowerPoint</Application>
  <PresentationFormat>Widescreen</PresentationFormat>
  <Paragraphs>47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Trebuchet MS</vt:lpstr>
      <vt:lpstr>Wingdings</vt:lpstr>
      <vt:lpstr>Office Theme</vt:lpstr>
      <vt:lpstr>Additional reading material </vt:lpstr>
      <vt:lpstr>Acceleration, G-force, ambulance crashes</vt:lpstr>
      <vt:lpstr>Physics of Acceleration</vt:lpstr>
      <vt:lpstr>Sources of Acceleration - Long</vt:lpstr>
      <vt:lpstr>Sources of Acceleration - Short</vt:lpstr>
      <vt:lpstr>Whose the creep?</vt:lpstr>
      <vt:lpstr>Equipment – Oxygen </vt:lpstr>
    </vt:vector>
  </TitlesOfParts>
  <Company>CUH (Cambridge University Hospital)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NEEDHAM, Malachi (CAMBRIDGE UNIVERSITY HOSPITALS NHS FOUNDATION TRUST)</dc:creator>
  <cp:lastModifiedBy>NEEDHAM, Malachi (CAMBRIDGE UNIVERSITY HOSPITALS NHS FOUNDATION TRUST)</cp:lastModifiedBy>
  <cp:revision>3</cp:revision>
  <dcterms:created xsi:type="dcterms:W3CDTF">2023-05-23T10:56:00Z</dcterms:created>
  <dcterms:modified xsi:type="dcterms:W3CDTF">2023-05-23T15:39:15Z</dcterms:modified>
</cp:coreProperties>
</file>