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2"/>
  </p:notesMasterIdLst>
  <p:sldIdLst>
    <p:sldId id="256" r:id="rId2"/>
    <p:sldId id="257" r:id="rId3"/>
    <p:sldId id="265" r:id="rId4"/>
    <p:sldId id="258" r:id="rId5"/>
    <p:sldId id="304" r:id="rId6"/>
    <p:sldId id="291" r:id="rId7"/>
    <p:sldId id="263" r:id="rId8"/>
    <p:sldId id="305" r:id="rId9"/>
    <p:sldId id="260" r:id="rId10"/>
    <p:sldId id="266" r:id="rId11"/>
    <p:sldId id="267" r:id="rId12"/>
    <p:sldId id="270" r:id="rId13"/>
    <p:sldId id="271" r:id="rId14"/>
    <p:sldId id="273" r:id="rId15"/>
    <p:sldId id="293" r:id="rId16"/>
    <p:sldId id="272" r:id="rId17"/>
    <p:sldId id="275" r:id="rId18"/>
    <p:sldId id="276" r:id="rId19"/>
    <p:sldId id="277" r:id="rId20"/>
    <p:sldId id="278" r:id="rId21"/>
    <p:sldId id="280" r:id="rId22"/>
    <p:sldId id="279" r:id="rId23"/>
    <p:sldId id="282" r:id="rId24"/>
    <p:sldId id="283" r:id="rId25"/>
    <p:sldId id="284" r:id="rId26"/>
    <p:sldId id="285" r:id="rId27"/>
    <p:sldId id="296" r:id="rId28"/>
    <p:sldId id="303" r:id="rId29"/>
    <p:sldId id="289"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69767" autoAdjust="0"/>
  </p:normalViewPr>
  <p:slideViewPr>
    <p:cSldViewPr snapToGrid="0" snapToObjects="1">
      <p:cViewPr varScale="1">
        <p:scale>
          <a:sx n="80" d="100"/>
          <a:sy n="80" d="100"/>
        </p:scale>
        <p:origin x="23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C57BD-B346-B640-95F0-CCAA79492793}"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306B5-6219-444C-B9D0-EF80760305DE}" type="slidenum">
              <a:rPr lang="en-US" smtClean="0"/>
              <a:t>‹#›</a:t>
            </a:fld>
            <a:endParaRPr lang="en-US"/>
          </a:p>
        </p:txBody>
      </p:sp>
    </p:spTree>
    <p:extLst>
      <p:ext uri="{BB962C8B-B14F-4D97-AF65-F5344CB8AC3E}">
        <p14:creationId xmlns:p14="http://schemas.microsoft.com/office/powerpoint/2010/main" val="67988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GT48E_9JCQ"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rXW2MPSxFrU" TargetMode="External"/><Relationship Id="rId4" Type="http://schemas.openxmlformats.org/officeDocument/2006/relationships/hyperlink" Target="https://www.youtube.com/watch?v=kqAooVu__a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smtClean="0"/>
              <a:t>Key principles:</a:t>
            </a:r>
          </a:p>
          <a:p>
            <a:endParaRPr lang="en-GB" sz="1200" dirty="0" smtClean="0"/>
          </a:p>
          <a:p>
            <a:r>
              <a:rPr lang="en-GB" sz="1200" dirty="0" smtClean="0"/>
              <a:t>Transfers are the most vulnerable time for any patient.</a:t>
            </a:r>
          </a:p>
          <a:p>
            <a:r>
              <a:rPr lang="en-GB" sz="1200" dirty="0" smtClean="0"/>
              <a:t>You are a mobile, mini ICU, outside of a place of safety.</a:t>
            </a:r>
          </a:p>
          <a:p>
            <a:r>
              <a:rPr lang="en-GB" sz="1200" dirty="0" smtClean="0"/>
              <a:t>It is a skill to say ‘no’ to transfer, or ‘I want more time’ or ‘I need more experience’</a:t>
            </a:r>
          </a:p>
          <a:p>
            <a:r>
              <a:rPr lang="en-GB" sz="1200" dirty="0" smtClean="0"/>
              <a:t>Preparation and planning are key to safe transfers.</a:t>
            </a:r>
          </a:p>
          <a:p>
            <a:r>
              <a:rPr lang="en-GB" sz="1200" dirty="0" smtClean="0"/>
              <a:t>Assume nothing and plan for the unexpected.</a:t>
            </a:r>
          </a:p>
          <a:p>
            <a:endParaRPr lang="en-GB" sz="1200" dirty="0" smtClean="0"/>
          </a:p>
          <a:p>
            <a:r>
              <a:rPr lang="en-GB" sz="1200" dirty="0" smtClean="0"/>
              <a:t>All patients should ideally be adequately resuscitated and stabilised prior to transfer.</a:t>
            </a:r>
          </a:p>
          <a:p>
            <a:endParaRPr lang="en-GB" sz="1200" dirty="0" smtClean="0"/>
          </a:p>
          <a:p>
            <a:r>
              <a:rPr lang="en-GB" sz="1200" dirty="0" smtClean="0"/>
              <a:t>Patient packaging is a process which involves systematic monitoring occurs with additional support that may be required during transportation.</a:t>
            </a:r>
          </a:p>
          <a:p>
            <a:endParaRPr lang="en-GB" sz="1200" dirty="0" smtClean="0"/>
          </a:p>
          <a:p>
            <a:r>
              <a:rPr lang="en-GB" sz="1200" dirty="0" smtClean="0"/>
              <a:t>Standardising this approach reduces the risk of adverse events during transfer.</a:t>
            </a:r>
          </a:p>
          <a:p>
            <a:endParaRPr lang="en-GB" sz="1200" dirty="0" smtClean="0"/>
          </a:p>
          <a:p>
            <a:r>
              <a:rPr lang="en-GB" sz="1200" dirty="0" smtClean="0"/>
              <a:t>It is the transferring teams responsibility to protect patients from harm and environmental hazards associated with critical care transfers</a:t>
            </a:r>
          </a:p>
          <a:p>
            <a:endParaRPr lang="en-GB" sz="1200" dirty="0"/>
          </a:p>
        </p:txBody>
      </p:sp>
      <p:sp>
        <p:nvSpPr>
          <p:cNvPr id="4" name="Slide Number Placeholder 3"/>
          <p:cNvSpPr>
            <a:spLocks noGrp="1"/>
          </p:cNvSpPr>
          <p:nvPr>
            <p:ph type="sldNum" sz="quarter" idx="10"/>
          </p:nvPr>
        </p:nvSpPr>
        <p:spPr/>
        <p:txBody>
          <a:bodyPr/>
          <a:lstStyle/>
          <a:p>
            <a:fld id="{462306B5-6219-444C-B9D0-EF80760305DE}" type="slidenum">
              <a:rPr lang="en-US" smtClean="0"/>
              <a:t>2</a:t>
            </a:fld>
            <a:endParaRPr lang="en-US"/>
          </a:p>
        </p:txBody>
      </p:sp>
    </p:spTree>
    <p:extLst>
      <p:ext uri="{BB962C8B-B14F-4D97-AF65-F5344CB8AC3E}">
        <p14:creationId xmlns:p14="http://schemas.microsoft.com/office/powerpoint/2010/main" val="30002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What questions do we need to ask ourselves with regards to the airway?</a:t>
            </a:r>
          </a:p>
          <a:p>
            <a:endParaRPr lang="en-GB" sz="1200" dirty="0" smtClean="0"/>
          </a:p>
          <a:p>
            <a:pPr>
              <a:buFont typeface="+mj-lt"/>
              <a:buAutoNum type="arabicPeriod"/>
            </a:pPr>
            <a:r>
              <a:rPr lang="en-GB" sz="1200" dirty="0" smtClean="0"/>
              <a:t>What airway does the patient have?</a:t>
            </a:r>
          </a:p>
          <a:p>
            <a:pPr>
              <a:buFont typeface="+mj-lt"/>
              <a:buAutoNum type="arabicPeriod"/>
            </a:pPr>
            <a:r>
              <a:rPr lang="en-GB" sz="1200" dirty="0" smtClean="0"/>
              <a:t>Is the airway secure? How is it secured?</a:t>
            </a:r>
          </a:p>
          <a:p>
            <a:pPr>
              <a:buFont typeface="+mj-lt"/>
              <a:buAutoNum type="arabicPeriod"/>
            </a:pPr>
            <a:r>
              <a:rPr lang="en-GB" sz="1200" dirty="0" smtClean="0"/>
              <a:t>Will the airway remain secure if the patient is moved?</a:t>
            </a:r>
          </a:p>
          <a:p>
            <a:pPr>
              <a:buFont typeface="+mj-lt"/>
              <a:buAutoNum type="arabicPeriod"/>
            </a:pPr>
            <a:r>
              <a:rPr lang="en-GB" sz="1200" dirty="0" smtClean="0"/>
              <a:t>What is the grade of intubation?</a:t>
            </a:r>
          </a:p>
          <a:p>
            <a:pPr>
              <a:buFont typeface="+mj-lt"/>
              <a:buAutoNum type="arabicPeriod"/>
            </a:pPr>
            <a:r>
              <a:rPr lang="en-GB" sz="1200" dirty="0" smtClean="0"/>
              <a:t>Is the patient alert/talking/maintaining their own airway?</a:t>
            </a:r>
          </a:p>
          <a:p>
            <a:pPr>
              <a:buFont typeface="+mj-lt"/>
              <a:buAutoNum type="arabicPeriod"/>
            </a:pPr>
            <a:r>
              <a:rPr lang="en-GB" sz="1200" dirty="0" smtClean="0"/>
              <a:t>If the patient has a tracheostomy, what equipment do I need to bring with me?</a:t>
            </a:r>
          </a:p>
          <a:p>
            <a:pPr>
              <a:buFont typeface="+mj-lt"/>
              <a:buAutoNum type="arabicPeriod"/>
            </a:pPr>
            <a:r>
              <a:rPr lang="en-GB" sz="1200" dirty="0" smtClean="0"/>
              <a:t>Will the patients airway deteriorate?</a:t>
            </a:r>
          </a:p>
          <a:p>
            <a:pPr>
              <a:buFont typeface="+mj-lt"/>
              <a:buAutoNum type="arabicPeriod"/>
            </a:pPr>
            <a:endParaRPr lang="en-GB" sz="1200" dirty="0" smtClean="0"/>
          </a:p>
          <a:p>
            <a:r>
              <a:rPr lang="en-GB" sz="1200" b="1" dirty="0" smtClean="0"/>
              <a:t>What are the potential causes of airway deterioration?</a:t>
            </a:r>
          </a:p>
          <a:p>
            <a:pPr marL="0" indent="0">
              <a:buNone/>
            </a:pPr>
            <a:endParaRPr lang="en-GB" sz="1200" dirty="0" smtClean="0"/>
          </a:p>
          <a:p>
            <a:pPr>
              <a:buFont typeface="+mj-lt"/>
              <a:buAutoNum type="arabicPeriod"/>
            </a:pPr>
            <a:r>
              <a:rPr lang="en-GB" sz="1200" dirty="0" smtClean="0"/>
              <a:t>Neurological – GCS &lt;8 </a:t>
            </a:r>
          </a:p>
          <a:p>
            <a:pPr>
              <a:buFont typeface="+mj-lt"/>
              <a:buAutoNum type="arabicPeriod"/>
            </a:pPr>
            <a:r>
              <a:rPr lang="en-GB" sz="1200" dirty="0" smtClean="0"/>
              <a:t>Aspiration/vomiting</a:t>
            </a:r>
          </a:p>
          <a:p>
            <a:pPr>
              <a:buFont typeface="+mj-lt"/>
              <a:buAutoNum type="arabicPeriod"/>
            </a:pPr>
            <a:r>
              <a:rPr lang="en-GB" sz="1200" dirty="0" smtClean="0"/>
              <a:t>Oedema – Burns, infection, facial fractures</a:t>
            </a:r>
          </a:p>
          <a:p>
            <a:pPr>
              <a:buFont typeface="+mj-lt"/>
              <a:buAutoNum type="arabicPeriod"/>
            </a:pPr>
            <a:r>
              <a:rPr lang="en-GB" sz="1200" dirty="0" smtClean="0"/>
              <a:t>Bleeding</a:t>
            </a:r>
          </a:p>
          <a:p>
            <a:pPr>
              <a:buFont typeface="+mj-lt"/>
              <a:buAutoNum type="arabicPeriod"/>
            </a:pPr>
            <a:endParaRPr lang="en-GB" sz="1200" dirty="0" smtClean="0"/>
          </a:p>
          <a:p>
            <a:r>
              <a:rPr lang="en-GB" sz="1200" b="1" dirty="0" smtClean="0"/>
              <a:t>Considerations?</a:t>
            </a:r>
          </a:p>
          <a:p>
            <a:pPr>
              <a:buFont typeface="+mj-lt"/>
              <a:buAutoNum type="arabicPeriod"/>
            </a:pPr>
            <a:r>
              <a:rPr lang="en-GB" sz="1200" dirty="0" smtClean="0"/>
              <a:t>Tracheostomies and emergency management</a:t>
            </a:r>
          </a:p>
          <a:p>
            <a:pPr>
              <a:buFont typeface="+mj-lt"/>
              <a:buAutoNum type="arabicPeriod"/>
            </a:pPr>
            <a:r>
              <a:rPr lang="en-GB" sz="1200" dirty="0" smtClean="0"/>
              <a:t>Airway management – Intubate?</a:t>
            </a:r>
          </a:p>
          <a:p>
            <a:pPr>
              <a:buFont typeface="+mj-lt"/>
              <a:buAutoNum type="arabicPeriod"/>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462306B5-6219-444C-B9D0-EF80760305DE}" type="slidenum">
              <a:rPr lang="en-US" smtClean="0"/>
              <a:t>5</a:t>
            </a:fld>
            <a:endParaRPr lang="en-US"/>
          </a:p>
        </p:txBody>
      </p:sp>
    </p:spTree>
    <p:extLst>
      <p:ext uri="{BB962C8B-B14F-4D97-AF65-F5344CB8AC3E}">
        <p14:creationId xmlns:p14="http://schemas.microsoft.com/office/powerpoint/2010/main" val="262472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Use of </a:t>
            </a:r>
            <a:r>
              <a:rPr lang="en-GB" sz="1200" dirty="0" err="1" smtClean="0"/>
              <a:t>anchorfasts</a:t>
            </a:r>
            <a:r>
              <a:rPr lang="en-GB" sz="1200" dirty="0" smtClean="0"/>
              <a:t>: </a:t>
            </a:r>
            <a:r>
              <a:rPr lang="en-GB" sz="1200" dirty="0" smtClean="0">
                <a:hlinkClick r:id="rId3"/>
              </a:rPr>
              <a:t>https://www.youtube.com/watch?v=DGT48E_9JCQ</a:t>
            </a:r>
            <a:endParaRPr lang="en-GB" sz="1200" dirty="0" smtClean="0"/>
          </a:p>
          <a:p>
            <a:r>
              <a:rPr lang="en-GB" sz="1200" dirty="0" smtClean="0"/>
              <a:t>Tying an ETT Tube: </a:t>
            </a:r>
            <a:r>
              <a:rPr lang="en-GB" sz="1200" dirty="0" smtClean="0">
                <a:hlinkClick r:id="rId4"/>
              </a:rPr>
              <a:t>https://www.youtube.com/watch?v=kqAooVu__a4</a:t>
            </a:r>
            <a:endParaRPr lang="en-GB" sz="1200" dirty="0" smtClean="0"/>
          </a:p>
          <a:p>
            <a:r>
              <a:rPr lang="en-GB" sz="1200" dirty="0" smtClean="0"/>
              <a:t>Tracheostomy tie/dressing change: </a:t>
            </a:r>
            <a:r>
              <a:rPr lang="en-GB" sz="1200" dirty="0" smtClean="0">
                <a:hlinkClick r:id="rId5"/>
              </a:rPr>
              <a:t>https://www.youtube.com/watch?v=rXW2MPSxFrU</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462306B5-6219-444C-B9D0-EF80760305DE}" type="slidenum">
              <a:rPr lang="en-US" smtClean="0"/>
              <a:t>8</a:t>
            </a:fld>
            <a:endParaRPr lang="en-US"/>
          </a:p>
        </p:txBody>
      </p:sp>
    </p:spTree>
    <p:extLst>
      <p:ext uri="{BB962C8B-B14F-4D97-AF65-F5344CB8AC3E}">
        <p14:creationId xmlns:p14="http://schemas.microsoft.com/office/powerpoint/2010/main" val="15566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a:t>
            </a:r>
            <a:r>
              <a:rPr lang="en-GB" baseline="0" dirty="0" smtClean="0"/>
              <a:t> way communication with your team – ‘Oxygen open, oxygen attached, oxygen detached,’</a:t>
            </a:r>
          </a:p>
          <a:p>
            <a:endParaRPr lang="en-GB" baseline="0" dirty="0" smtClean="0"/>
          </a:p>
          <a:p>
            <a:r>
              <a:rPr lang="en-GB" baseline="0" dirty="0" smtClean="0"/>
              <a:t>Use others oxygen sources to conserve your own supply!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62306B5-6219-444C-B9D0-EF80760305DE}" type="slidenum">
              <a:rPr lang="en-US" smtClean="0"/>
              <a:t>12</a:t>
            </a:fld>
            <a:endParaRPr lang="en-US"/>
          </a:p>
        </p:txBody>
      </p:sp>
    </p:spTree>
    <p:extLst>
      <p:ext uri="{BB962C8B-B14F-4D97-AF65-F5344CB8AC3E}">
        <p14:creationId xmlns:p14="http://schemas.microsoft.com/office/powerpoint/2010/main" val="181451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back up monitoring</a:t>
            </a:r>
            <a:r>
              <a:rPr lang="en-GB" baseline="0" dirty="0" smtClean="0"/>
              <a:t>:</a:t>
            </a:r>
          </a:p>
          <a:p>
            <a:endParaRPr lang="en-GB" baseline="0" dirty="0" smtClean="0"/>
          </a:p>
          <a:p>
            <a:pPr marL="171450" indent="-171450">
              <a:buFontTx/>
              <a:buChar char="-"/>
            </a:pPr>
            <a:r>
              <a:rPr lang="en-GB" baseline="0" dirty="0" smtClean="0"/>
              <a:t>Portable NIBP machine</a:t>
            </a:r>
          </a:p>
          <a:p>
            <a:pPr marL="171450" indent="-171450">
              <a:buFontTx/>
              <a:buChar char="-"/>
            </a:pPr>
            <a:r>
              <a:rPr lang="en-GB" baseline="0" dirty="0" smtClean="0"/>
              <a:t>Portable saturations probe</a:t>
            </a:r>
          </a:p>
          <a:p>
            <a:pPr marL="171450" indent="-171450">
              <a:buFontTx/>
              <a:buChar char="-"/>
            </a:pPr>
            <a:r>
              <a:rPr lang="en-GB" baseline="0" dirty="0" smtClean="0"/>
              <a:t>Consider using EEAST monitoring in the ambulance </a:t>
            </a:r>
            <a:endParaRPr lang="en-GB" dirty="0"/>
          </a:p>
        </p:txBody>
      </p:sp>
      <p:sp>
        <p:nvSpPr>
          <p:cNvPr id="4" name="Slide Number Placeholder 3"/>
          <p:cNvSpPr>
            <a:spLocks noGrp="1"/>
          </p:cNvSpPr>
          <p:nvPr>
            <p:ph type="sldNum" sz="quarter" idx="10"/>
          </p:nvPr>
        </p:nvSpPr>
        <p:spPr/>
        <p:txBody>
          <a:bodyPr/>
          <a:lstStyle/>
          <a:p>
            <a:fld id="{462306B5-6219-444C-B9D0-EF80760305DE}" type="slidenum">
              <a:rPr lang="en-US" smtClean="0"/>
              <a:t>14</a:t>
            </a:fld>
            <a:endParaRPr lang="en-US"/>
          </a:p>
        </p:txBody>
      </p:sp>
    </p:spTree>
    <p:extLst>
      <p:ext uri="{BB962C8B-B14F-4D97-AF65-F5344CB8AC3E}">
        <p14:creationId xmlns:p14="http://schemas.microsoft.com/office/powerpoint/2010/main" val="85264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Water bottle analogy</a:t>
            </a:r>
          </a:p>
          <a:p>
            <a:endParaRPr lang="en-GB" dirty="0" smtClean="0"/>
          </a:p>
          <a:p>
            <a:pPr marL="0" indent="0">
              <a:buNone/>
            </a:pPr>
            <a:r>
              <a:rPr lang="en-GB" sz="1200" b="1" u="sng" dirty="0" smtClean="0"/>
              <a:t>Top tips:</a:t>
            </a:r>
            <a:endParaRPr lang="en-GB" sz="1200" b="1" dirty="0" smtClean="0"/>
          </a:p>
          <a:p>
            <a:pPr>
              <a:buFont typeface="+mj-lt"/>
              <a:buAutoNum type="arabicPeriod"/>
            </a:pPr>
            <a:r>
              <a:rPr lang="en-GB" sz="1200" dirty="0" smtClean="0"/>
              <a:t>The best monitor is you!</a:t>
            </a:r>
          </a:p>
          <a:p>
            <a:pPr>
              <a:buFont typeface="+mj-lt"/>
              <a:buAutoNum type="arabicPeriod"/>
            </a:pPr>
            <a:r>
              <a:rPr lang="en-GB" sz="1200" dirty="0" smtClean="0"/>
              <a:t>Continuous presence of appropriately trained and experienced staff.</a:t>
            </a:r>
          </a:p>
          <a:p>
            <a:pPr>
              <a:buFont typeface="+mj-lt"/>
              <a:buAutoNum type="arabicPeriod"/>
            </a:pPr>
            <a:r>
              <a:rPr lang="en-GB" sz="1200" dirty="0" smtClean="0"/>
              <a:t>Monitoring should be appropriate for the patient need.</a:t>
            </a:r>
          </a:p>
          <a:p>
            <a:pPr>
              <a:buFont typeface="+mj-lt"/>
              <a:buAutoNum type="arabicPeriod"/>
            </a:pPr>
            <a:r>
              <a:rPr lang="en-GB" sz="1200" dirty="0" smtClean="0"/>
              <a:t>In unstable patients, invasive arterial monitoring is essential.</a:t>
            </a:r>
          </a:p>
          <a:p>
            <a:pPr>
              <a:buFont typeface="+mj-lt"/>
              <a:buAutoNum type="arabicPeriod"/>
            </a:pPr>
            <a:r>
              <a:rPr lang="en-GB" sz="1200" dirty="0" smtClean="0"/>
              <a:t>NIBP is unreliable on the move or in an ambulance.</a:t>
            </a:r>
          </a:p>
          <a:p>
            <a:pPr>
              <a:buFont typeface="+mj-lt"/>
              <a:buAutoNum type="arabicPeriod"/>
            </a:pPr>
            <a:r>
              <a:rPr lang="en-GB" sz="1200" dirty="0" smtClean="0"/>
              <a:t>NIBP consumes battery power life.</a:t>
            </a:r>
          </a:p>
          <a:p>
            <a:pPr>
              <a:buFont typeface="+mj-lt"/>
              <a:buAutoNum type="arabicPeriod"/>
            </a:pPr>
            <a:r>
              <a:rPr lang="en-GB" sz="1200" dirty="0" smtClean="0"/>
              <a:t>In time sensitive situations, failure to establish arterial access should not delay transfer.</a:t>
            </a:r>
          </a:p>
          <a:p>
            <a:pPr>
              <a:buFont typeface="+mj-lt"/>
              <a:buAutoNum type="arabicPeriod"/>
            </a:pPr>
            <a:endParaRPr lang="en-GB" sz="1200" dirty="0" smtClean="0"/>
          </a:p>
          <a:p>
            <a:pPr marL="0" indent="0">
              <a:buNone/>
            </a:pPr>
            <a:r>
              <a:rPr lang="en-GB" sz="1200" b="1" u="sng" dirty="0" smtClean="0"/>
              <a:t>Extra food for thought:</a:t>
            </a:r>
          </a:p>
          <a:p>
            <a:pPr marL="0" indent="0">
              <a:buNone/>
            </a:pPr>
            <a:endParaRPr lang="en-GB" sz="1200" b="1" u="sng" dirty="0" smtClean="0"/>
          </a:p>
          <a:p>
            <a:r>
              <a:rPr lang="en-GB" sz="1200" b="1" u="sng" dirty="0" smtClean="0"/>
              <a:t>Arterial lines</a:t>
            </a:r>
            <a:r>
              <a:rPr lang="en-GB" sz="1200" dirty="0" smtClean="0"/>
              <a:t>: accessible, clearly identified and labelled to avoid inadvertent injection.</a:t>
            </a:r>
          </a:p>
          <a:p>
            <a:endParaRPr lang="en-GB" sz="1200" dirty="0" smtClean="0"/>
          </a:p>
          <a:p>
            <a:r>
              <a:rPr lang="en-GB" sz="1200" b="1" u="sng" dirty="0" smtClean="0"/>
              <a:t>Monitoring</a:t>
            </a:r>
            <a:r>
              <a:rPr lang="en-GB" sz="1200" dirty="0" smtClean="0"/>
              <a:t>: audible and visual alarms, including limits. Consider ambient noise of the ambulance. </a:t>
            </a:r>
          </a:p>
          <a:p>
            <a:endParaRPr lang="en-GB" sz="1200" dirty="0" smtClean="0"/>
          </a:p>
          <a:p>
            <a:r>
              <a:rPr lang="en-GB" sz="1200" dirty="0" smtClean="0"/>
              <a:t>Blood:</a:t>
            </a:r>
            <a:r>
              <a:rPr lang="en-GB" sz="1200" baseline="0" dirty="0" smtClean="0"/>
              <a:t> If major haemorrhage pack (MHP) is to be used, remember the following:</a:t>
            </a:r>
          </a:p>
          <a:p>
            <a:endParaRPr lang="en-GB" sz="1200" baseline="0" dirty="0" smtClean="0"/>
          </a:p>
          <a:p>
            <a:pPr marL="228600" indent="-228600">
              <a:buAutoNum type="arabicParenR"/>
            </a:pPr>
            <a:r>
              <a:rPr lang="en-GB" sz="1200" baseline="0" dirty="0" smtClean="0"/>
              <a:t>ensure MHP is sealed and time of return to blood bank if not used known.</a:t>
            </a:r>
          </a:p>
          <a:p>
            <a:pPr marL="228600" indent="-228600">
              <a:buAutoNum type="arabicParenR"/>
            </a:pPr>
            <a:r>
              <a:rPr lang="en-GB" sz="1200" baseline="0" dirty="0" smtClean="0"/>
              <a:t>Document as per local policy </a:t>
            </a:r>
          </a:p>
          <a:p>
            <a:pPr marL="228600" indent="-228600">
              <a:buAutoNum type="arabicParenR"/>
            </a:pPr>
            <a:r>
              <a:rPr lang="en-GB" sz="1200" baseline="0" dirty="0" smtClean="0"/>
              <a:t>If blood not used, return to receiving hospitals blood laboratory as soon as possible. </a:t>
            </a:r>
          </a:p>
          <a:p>
            <a:pPr marL="228600" indent="-228600">
              <a:buAutoNum type="arabicParenR"/>
            </a:pPr>
            <a:r>
              <a:rPr lang="en-GB" sz="1200" baseline="0" dirty="0" smtClean="0"/>
              <a:t>Document if blood not used, who returned to and times – governance purposes. </a:t>
            </a:r>
            <a:endParaRPr lang="en-GB" sz="1200" dirty="0" smtClean="0"/>
          </a:p>
          <a:p>
            <a:pPr>
              <a:buFont typeface="+mj-lt"/>
              <a:buAutoNum type="arabicPeriod"/>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462306B5-6219-444C-B9D0-EF80760305DE}" type="slidenum">
              <a:rPr lang="en-US" smtClean="0"/>
              <a:t>16</a:t>
            </a:fld>
            <a:endParaRPr lang="en-US"/>
          </a:p>
        </p:txBody>
      </p:sp>
    </p:spTree>
    <p:extLst>
      <p:ext uri="{BB962C8B-B14F-4D97-AF65-F5344CB8AC3E}">
        <p14:creationId xmlns:p14="http://schemas.microsoft.com/office/powerpoint/2010/main" val="405054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smtClean="0"/>
              <a:t>Critically ill patients suffer from impaired temperature homeostasis and struggle to adapt to changes in ambient temperature.</a:t>
            </a:r>
          </a:p>
          <a:p>
            <a:pPr>
              <a:lnSpc>
                <a:spcPct val="150000"/>
              </a:lnSpc>
            </a:pPr>
            <a:r>
              <a:rPr lang="en-GB" sz="1200" dirty="0" smtClean="0"/>
              <a:t>Exposed patients may develop hypothermia.</a:t>
            </a:r>
          </a:p>
          <a:p>
            <a:pPr>
              <a:lnSpc>
                <a:spcPct val="150000"/>
              </a:lnSpc>
            </a:pPr>
            <a:endParaRPr lang="en-GB" sz="1200" dirty="0" smtClean="0"/>
          </a:p>
          <a:p>
            <a:pPr>
              <a:lnSpc>
                <a:spcPct val="150000"/>
              </a:lnSpc>
            </a:pPr>
            <a:r>
              <a:rPr lang="en-GB" sz="1200" b="1" u="sng" dirty="0" smtClean="0"/>
              <a:t>Recommendation: </a:t>
            </a:r>
            <a:r>
              <a:rPr lang="en-GB" sz="1200" dirty="0" err="1" smtClean="0"/>
              <a:t>Normothermia</a:t>
            </a:r>
            <a:r>
              <a:rPr lang="en-GB" sz="1200" dirty="0" smtClean="0"/>
              <a:t> </a:t>
            </a:r>
          </a:p>
          <a:p>
            <a:pPr>
              <a:lnSpc>
                <a:spcPct val="150000"/>
              </a:lnSpc>
            </a:pPr>
            <a:r>
              <a:rPr lang="en-GB" sz="1200" dirty="0" smtClean="0"/>
              <a:t>Active warming is difficult during transfer. Consider pre-warmed ambulance, blankets. </a:t>
            </a:r>
          </a:p>
          <a:p>
            <a:pPr>
              <a:lnSpc>
                <a:spcPct val="150000"/>
              </a:lnSpc>
            </a:pPr>
            <a:r>
              <a:rPr lang="en-GB" sz="1200" dirty="0" smtClean="0"/>
              <a:t>Monitoring of temperature (pre departure and arrival).</a:t>
            </a:r>
          </a:p>
          <a:p>
            <a:endParaRPr lang="en-GB" dirty="0"/>
          </a:p>
        </p:txBody>
      </p:sp>
      <p:sp>
        <p:nvSpPr>
          <p:cNvPr id="4" name="Slide Number Placeholder 3"/>
          <p:cNvSpPr>
            <a:spLocks noGrp="1"/>
          </p:cNvSpPr>
          <p:nvPr>
            <p:ph type="sldNum" sz="quarter" idx="10"/>
          </p:nvPr>
        </p:nvSpPr>
        <p:spPr/>
        <p:txBody>
          <a:bodyPr/>
          <a:lstStyle/>
          <a:p>
            <a:fld id="{462306B5-6219-444C-B9D0-EF80760305DE}" type="slidenum">
              <a:rPr lang="en-US" smtClean="0"/>
              <a:t>17</a:t>
            </a:fld>
            <a:endParaRPr lang="en-US"/>
          </a:p>
        </p:txBody>
      </p:sp>
    </p:spTree>
    <p:extLst>
      <p:ext uri="{BB962C8B-B14F-4D97-AF65-F5344CB8AC3E}">
        <p14:creationId xmlns:p14="http://schemas.microsoft.com/office/powerpoint/2010/main" val="216895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306B5-6219-444C-B9D0-EF80760305DE}" type="slidenum">
              <a:rPr lang="en-US" smtClean="0"/>
              <a:t>30</a:t>
            </a:fld>
            <a:endParaRPr lang="en-US"/>
          </a:p>
        </p:txBody>
      </p:sp>
    </p:spTree>
    <p:extLst>
      <p:ext uri="{BB962C8B-B14F-4D97-AF65-F5344CB8AC3E}">
        <p14:creationId xmlns:p14="http://schemas.microsoft.com/office/powerpoint/2010/main" val="57615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455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3307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921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56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504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9379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54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60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30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9270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34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7869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chealthcare.co.uk/en/images/Download%20oxygen%20integral%20valve%20cylinder%20instruction_tcm409-5406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F6A9-22F8-6740-AD08-4C49BC4CCADF}"/>
              </a:ext>
            </a:extLst>
          </p:cNvPr>
          <p:cNvSpPr>
            <a:spLocks noGrp="1"/>
          </p:cNvSpPr>
          <p:nvPr>
            <p:ph type="ctrTitle"/>
          </p:nvPr>
        </p:nvSpPr>
        <p:spPr>
          <a:xfrm>
            <a:off x="942109" y="260104"/>
            <a:ext cx="9531928" cy="1646302"/>
          </a:xfrm>
        </p:spPr>
        <p:txBody>
          <a:bodyPr>
            <a:normAutofit fontScale="90000"/>
          </a:bodyPr>
          <a:lstStyle/>
          <a:p>
            <a:pPr algn="ctr"/>
            <a:r>
              <a:rPr lang="en-US" dirty="0"/>
              <a:t>Transfer Preparation – </a:t>
            </a:r>
            <a:br>
              <a:rPr lang="en-US" dirty="0"/>
            </a:br>
            <a:r>
              <a:rPr lang="en-US" dirty="0"/>
              <a:t>A systematic approach </a:t>
            </a:r>
          </a:p>
        </p:txBody>
      </p:sp>
      <p:pic>
        <p:nvPicPr>
          <p:cNvPr id="102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pic>
        <p:nvPicPr>
          <p:cNvPr id="4" name="Picture 2" descr="Transfer (@TransferEoE)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14" y="2041237"/>
            <a:ext cx="4811654" cy="314355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10169237"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70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Breathing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2156603"/>
              </p:ext>
            </p:extLst>
          </p:nvPr>
        </p:nvGraphicFramePr>
        <p:xfrm>
          <a:off x="2899606" y="1587433"/>
          <a:ext cx="6392788" cy="2225040"/>
        </p:xfrm>
        <a:graphic>
          <a:graphicData uri="http://schemas.openxmlformats.org/drawingml/2006/table">
            <a:tbl>
              <a:tblPr firstRow="1" bandRow="1">
                <a:tableStyleId>{93296810-A885-4BE3-A3E7-6D5BEEA58F35}</a:tableStyleId>
              </a:tblPr>
              <a:tblGrid>
                <a:gridCol w="3196394">
                  <a:extLst>
                    <a:ext uri="{9D8B030D-6E8A-4147-A177-3AD203B41FA5}">
                      <a16:colId xmlns:a16="http://schemas.microsoft.com/office/drawing/2014/main" val="396272581"/>
                    </a:ext>
                  </a:extLst>
                </a:gridCol>
                <a:gridCol w="3196394">
                  <a:extLst>
                    <a:ext uri="{9D8B030D-6E8A-4147-A177-3AD203B41FA5}">
                      <a16:colId xmlns:a16="http://schemas.microsoft.com/office/drawing/2014/main" val="2393889571"/>
                    </a:ext>
                  </a:extLst>
                </a:gridCol>
              </a:tblGrid>
              <a:tr h="370840">
                <a:tc>
                  <a:txBody>
                    <a:bodyPr/>
                    <a:lstStyle/>
                    <a:p>
                      <a:pPr algn="ctr"/>
                      <a:r>
                        <a:rPr lang="en-GB" dirty="0"/>
                        <a:t>Oxygen</a:t>
                      </a:r>
                      <a:r>
                        <a:rPr lang="en-GB" baseline="0" dirty="0"/>
                        <a:t> cylinder size</a:t>
                      </a:r>
                      <a:endParaRPr lang="en-GB" dirty="0"/>
                    </a:p>
                  </a:txBody>
                  <a:tcPr/>
                </a:tc>
                <a:tc>
                  <a:txBody>
                    <a:bodyPr/>
                    <a:lstStyle/>
                    <a:p>
                      <a:pPr algn="ctr"/>
                      <a:r>
                        <a:rPr lang="en-GB" dirty="0"/>
                        <a:t>Capacity (litres)</a:t>
                      </a:r>
                    </a:p>
                  </a:txBody>
                  <a:tcPr/>
                </a:tc>
                <a:extLst>
                  <a:ext uri="{0D108BD9-81ED-4DB2-BD59-A6C34878D82A}">
                    <a16:rowId xmlns:a16="http://schemas.microsoft.com/office/drawing/2014/main" val="1630639916"/>
                  </a:ext>
                </a:extLst>
              </a:tr>
              <a:tr h="370840">
                <a:tc>
                  <a:txBody>
                    <a:bodyPr/>
                    <a:lstStyle/>
                    <a:p>
                      <a:r>
                        <a:rPr lang="en-GB" dirty="0"/>
                        <a:t>D</a:t>
                      </a:r>
                    </a:p>
                  </a:txBody>
                  <a:tcPr/>
                </a:tc>
                <a:tc>
                  <a:txBody>
                    <a:bodyPr/>
                    <a:lstStyle/>
                    <a:p>
                      <a:r>
                        <a:rPr lang="en-GB" dirty="0"/>
                        <a:t>340</a:t>
                      </a:r>
                    </a:p>
                  </a:txBody>
                  <a:tcPr/>
                </a:tc>
                <a:extLst>
                  <a:ext uri="{0D108BD9-81ED-4DB2-BD59-A6C34878D82A}">
                    <a16:rowId xmlns:a16="http://schemas.microsoft.com/office/drawing/2014/main" val="1414205956"/>
                  </a:ext>
                </a:extLst>
              </a:tr>
              <a:tr h="370840">
                <a:tc>
                  <a:txBody>
                    <a:bodyPr/>
                    <a:lstStyle/>
                    <a:p>
                      <a:r>
                        <a:rPr lang="en-GB" dirty="0"/>
                        <a:t>CD</a:t>
                      </a:r>
                    </a:p>
                  </a:txBody>
                  <a:tcPr/>
                </a:tc>
                <a:tc>
                  <a:txBody>
                    <a:bodyPr/>
                    <a:lstStyle/>
                    <a:p>
                      <a:r>
                        <a:rPr lang="en-GB" dirty="0"/>
                        <a:t>460</a:t>
                      </a:r>
                    </a:p>
                  </a:txBody>
                  <a:tcPr/>
                </a:tc>
                <a:extLst>
                  <a:ext uri="{0D108BD9-81ED-4DB2-BD59-A6C34878D82A}">
                    <a16:rowId xmlns:a16="http://schemas.microsoft.com/office/drawing/2014/main" val="3119996899"/>
                  </a:ext>
                </a:extLst>
              </a:tr>
              <a:tr h="370840">
                <a:tc>
                  <a:txBody>
                    <a:bodyPr/>
                    <a:lstStyle/>
                    <a:p>
                      <a:r>
                        <a:rPr lang="en-GB" dirty="0"/>
                        <a:t>E</a:t>
                      </a:r>
                    </a:p>
                  </a:txBody>
                  <a:tcPr/>
                </a:tc>
                <a:tc>
                  <a:txBody>
                    <a:bodyPr/>
                    <a:lstStyle/>
                    <a:p>
                      <a:r>
                        <a:rPr lang="en-GB" dirty="0"/>
                        <a:t>680</a:t>
                      </a:r>
                    </a:p>
                  </a:txBody>
                  <a:tcPr/>
                </a:tc>
                <a:extLst>
                  <a:ext uri="{0D108BD9-81ED-4DB2-BD59-A6C34878D82A}">
                    <a16:rowId xmlns:a16="http://schemas.microsoft.com/office/drawing/2014/main" val="559288342"/>
                  </a:ext>
                </a:extLst>
              </a:tr>
              <a:tr h="370840">
                <a:tc>
                  <a:txBody>
                    <a:bodyPr/>
                    <a:lstStyle/>
                    <a:p>
                      <a:r>
                        <a:rPr lang="en-GB" dirty="0"/>
                        <a:t>F</a:t>
                      </a:r>
                    </a:p>
                  </a:txBody>
                  <a:tcPr/>
                </a:tc>
                <a:tc>
                  <a:txBody>
                    <a:bodyPr/>
                    <a:lstStyle/>
                    <a:p>
                      <a:r>
                        <a:rPr lang="en-GB" dirty="0"/>
                        <a:t>1360</a:t>
                      </a:r>
                    </a:p>
                  </a:txBody>
                  <a:tcPr/>
                </a:tc>
                <a:extLst>
                  <a:ext uri="{0D108BD9-81ED-4DB2-BD59-A6C34878D82A}">
                    <a16:rowId xmlns:a16="http://schemas.microsoft.com/office/drawing/2014/main" val="548529849"/>
                  </a:ext>
                </a:extLst>
              </a:tr>
              <a:tr h="370840">
                <a:tc>
                  <a:txBody>
                    <a:bodyPr/>
                    <a:lstStyle/>
                    <a:p>
                      <a:r>
                        <a:rPr lang="en-GB" dirty="0"/>
                        <a:t>ZX</a:t>
                      </a:r>
                    </a:p>
                  </a:txBody>
                  <a:tcPr/>
                </a:tc>
                <a:tc>
                  <a:txBody>
                    <a:bodyPr/>
                    <a:lstStyle/>
                    <a:p>
                      <a:r>
                        <a:rPr lang="en-GB" dirty="0"/>
                        <a:t>3040</a:t>
                      </a:r>
                    </a:p>
                  </a:txBody>
                  <a:tcPr/>
                </a:tc>
                <a:extLst>
                  <a:ext uri="{0D108BD9-81ED-4DB2-BD59-A6C34878D82A}">
                    <a16:rowId xmlns:a16="http://schemas.microsoft.com/office/drawing/2014/main" val="1432805653"/>
                  </a:ext>
                </a:extLst>
              </a:tr>
            </a:tbl>
          </a:graphicData>
        </a:graphic>
      </p:graphicFrame>
      <p:pic>
        <p:nvPicPr>
          <p:cNvPr id="6" name="Picture 5"/>
          <p:cNvPicPr>
            <a:picLocks noChangeAspect="1"/>
          </p:cNvPicPr>
          <p:nvPr/>
        </p:nvPicPr>
        <p:blipFill>
          <a:blip r:embed="rId2"/>
          <a:stretch>
            <a:fillRect/>
          </a:stretch>
        </p:blipFill>
        <p:spPr>
          <a:xfrm>
            <a:off x="2390775" y="3812473"/>
            <a:ext cx="7410450" cy="1762125"/>
          </a:xfrm>
          <a:prstGeom prst="rect">
            <a:avLst/>
          </a:prstGeom>
        </p:spPr>
      </p:pic>
      <p:sp>
        <p:nvSpPr>
          <p:cNvPr id="7"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8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Breathing</a:t>
            </a:r>
          </a:p>
        </p:txBody>
      </p:sp>
      <p:sp>
        <p:nvSpPr>
          <p:cNvPr id="3" name="Content Placeholder 2"/>
          <p:cNvSpPr>
            <a:spLocks noGrp="1"/>
          </p:cNvSpPr>
          <p:nvPr>
            <p:ph idx="1"/>
          </p:nvPr>
        </p:nvSpPr>
        <p:spPr>
          <a:xfrm>
            <a:off x="677334" y="1451928"/>
            <a:ext cx="8596668" cy="3880773"/>
          </a:xfrm>
        </p:spPr>
        <p:txBody>
          <a:bodyPr>
            <a:normAutofit/>
          </a:bodyPr>
          <a:lstStyle/>
          <a:p>
            <a:r>
              <a:rPr lang="en-GB" sz="2000" b="1" dirty="0"/>
              <a:t>How to calculate oxygen requirements:</a:t>
            </a:r>
          </a:p>
        </p:txBody>
      </p:sp>
      <p:pic>
        <p:nvPicPr>
          <p:cNvPr id="5" name="Picture 4"/>
          <p:cNvPicPr/>
          <p:nvPr/>
        </p:nvPicPr>
        <p:blipFill>
          <a:blip r:embed="rId2"/>
          <a:stretch>
            <a:fillRect/>
          </a:stretch>
        </p:blipFill>
        <p:spPr>
          <a:xfrm>
            <a:off x="2346303" y="1988287"/>
            <a:ext cx="7499394" cy="3706280"/>
          </a:xfrm>
          <a:prstGeom prst="rect">
            <a:avLst/>
          </a:prstGeom>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Breathing</a:t>
            </a:r>
          </a:p>
        </p:txBody>
      </p:sp>
      <p:sp>
        <p:nvSpPr>
          <p:cNvPr id="3" name="Content Placeholder 2"/>
          <p:cNvSpPr>
            <a:spLocks noGrp="1"/>
          </p:cNvSpPr>
          <p:nvPr>
            <p:ph idx="1"/>
          </p:nvPr>
        </p:nvSpPr>
        <p:spPr>
          <a:xfrm>
            <a:off x="677334" y="1448207"/>
            <a:ext cx="9349168" cy="3880773"/>
          </a:xfrm>
        </p:spPr>
        <p:txBody>
          <a:bodyPr/>
          <a:lstStyle/>
          <a:p>
            <a:r>
              <a:rPr lang="en-GB" sz="2000" b="1" dirty="0"/>
              <a:t>Oxygen Safety: </a:t>
            </a:r>
            <a:endParaRPr lang="en-GB" sz="2000" b="1" dirty="0" smtClean="0"/>
          </a:p>
          <a:p>
            <a:r>
              <a:rPr lang="en-GB" sz="1100" dirty="0" smtClean="0">
                <a:hlinkClick r:id="rId3"/>
              </a:rPr>
              <a:t>https</a:t>
            </a:r>
            <a:r>
              <a:rPr lang="en-GB" sz="1100" dirty="0">
                <a:hlinkClick r:id="rId3"/>
              </a:rPr>
              <a:t>://</a:t>
            </a:r>
            <a:r>
              <a:rPr lang="en-GB" sz="1100" dirty="0" smtClean="0">
                <a:hlinkClick r:id="rId3"/>
              </a:rPr>
              <a:t>www.bochealthcare.co.uk/en/images/Download%20oxygen%20integral%20valve%20cylinder%20instruction_tcm409-54069.pdf</a:t>
            </a:r>
            <a:r>
              <a:rPr lang="en-GB" sz="1100" dirty="0" smtClean="0"/>
              <a:t> </a:t>
            </a:r>
            <a:endParaRPr lang="en-GB" sz="1100" dirty="0"/>
          </a:p>
        </p:txBody>
      </p:sp>
      <p:pic>
        <p:nvPicPr>
          <p:cNvPr id="5" name="Picture 4"/>
          <p:cNvPicPr>
            <a:picLocks noChangeAspect="1"/>
          </p:cNvPicPr>
          <p:nvPr/>
        </p:nvPicPr>
        <p:blipFill>
          <a:blip r:embed="rId4"/>
          <a:stretch>
            <a:fillRect/>
          </a:stretch>
        </p:blipFill>
        <p:spPr>
          <a:xfrm>
            <a:off x="2628900" y="2098807"/>
            <a:ext cx="6934200" cy="3095625"/>
          </a:xfrm>
          <a:prstGeom prst="rect">
            <a:avLst/>
          </a:prstGeom>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Breathing</a:t>
            </a:r>
          </a:p>
        </p:txBody>
      </p:sp>
      <p:sp>
        <p:nvSpPr>
          <p:cNvPr id="3" name="Content Placeholder 2"/>
          <p:cNvSpPr>
            <a:spLocks noGrp="1"/>
          </p:cNvSpPr>
          <p:nvPr>
            <p:ph idx="1"/>
          </p:nvPr>
        </p:nvSpPr>
        <p:spPr>
          <a:xfrm>
            <a:off x="838200" y="1533268"/>
            <a:ext cx="8596668" cy="3880773"/>
          </a:xfrm>
        </p:spPr>
        <p:txBody>
          <a:bodyPr>
            <a:normAutofit/>
          </a:bodyPr>
          <a:lstStyle/>
          <a:p>
            <a:r>
              <a:rPr lang="en-GB" sz="2000" b="1" dirty="0"/>
              <a:t>You have a ventilated patient, prior to transfer what do you need to do?</a:t>
            </a:r>
          </a:p>
          <a:p>
            <a:endParaRPr lang="en-GB" sz="2000" dirty="0"/>
          </a:p>
          <a:p>
            <a:pPr>
              <a:buFont typeface="+mj-lt"/>
              <a:buAutoNum type="arabicPeriod"/>
            </a:pPr>
            <a:r>
              <a:rPr lang="en-GB" sz="2000" dirty="0"/>
              <a:t>Establish on portable ventilator – mode</a:t>
            </a:r>
          </a:p>
          <a:p>
            <a:pPr>
              <a:buFont typeface="+mj-lt"/>
              <a:buAutoNum type="arabicPeriod"/>
            </a:pPr>
            <a:r>
              <a:rPr lang="en-GB" sz="2000" dirty="0"/>
              <a:t>Ensure ABG is adequate and adjust as required (at least 15 </a:t>
            </a:r>
            <a:r>
              <a:rPr lang="en-GB" sz="2000" dirty="0" err="1"/>
              <a:t>mins</a:t>
            </a:r>
            <a:r>
              <a:rPr lang="en-GB" sz="2000" dirty="0"/>
              <a:t> prior)</a:t>
            </a:r>
          </a:p>
          <a:p>
            <a:pPr>
              <a:buFont typeface="+mj-lt"/>
              <a:buAutoNum type="arabicPeriod"/>
            </a:pPr>
            <a:r>
              <a:rPr lang="en-GB" sz="2000" dirty="0"/>
              <a:t>Ensure patient is adequately sedated +/- muscle relaxed</a:t>
            </a:r>
          </a:p>
          <a:p>
            <a:pPr>
              <a:buFont typeface="+mj-lt"/>
              <a:buAutoNum type="arabicPeriod"/>
            </a:pPr>
            <a:r>
              <a:rPr lang="en-GB" sz="2000" dirty="0"/>
              <a:t>EtC02 </a:t>
            </a:r>
          </a:p>
          <a:p>
            <a:pPr>
              <a:buFont typeface="+mj-lt"/>
              <a:buAutoNum type="arabicPeriod"/>
            </a:pPr>
            <a:r>
              <a:rPr lang="en-GB" sz="2000" dirty="0"/>
              <a:t>Monitor peak pressures and minute volume</a:t>
            </a:r>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Circulation</a:t>
            </a:r>
          </a:p>
        </p:txBody>
      </p:sp>
      <p:sp>
        <p:nvSpPr>
          <p:cNvPr id="3" name="Content Placeholder 2"/>
          <p:cNvSpPr>
            <a:spLocks noGrp="1"/>
          </p:cNvSpPr>
          <p:nvPr>
            <p:ph idx="1"/>
          </p:nvPr>
        </p:nvSpPr>
        <p:spPr>
          <a:xfrm>
            <a:off x="838200" y="1522636"/>
            <a:ext cx="10753436" cy="3880773"/>
          </a:xfrm>
        </p:spPr>
        <p:txBody>
          <a:bodyPr>
            <a:normAutofit/>
          </a:bodyPr>
          <a:lstStyle/>
          <a:p>
            <a:pPr marL="0" indent="0">
              <a:buNone/>
            </a:pPr>
            <a:r>
              <a:rPr lang="en-US" sz="2000" b="1" u="sng" dirty="0"/>
              <a:t>National guideline recommendations</a:t>
            </a:r>
          </a:p>
          <a:p>
            <a:r>
              <a:rPr lang="en-US" sz="2000" b="1" i="1" dirty="0"/>
              <a:t>‘Minimum standards of monitoring must be applied in every case. Monitoring should be continuous throughout the transfer. All monitors, including ventilator displays and syringe drivers should be visible to accompanying staff.’ – ICS, 2019.</a:t>
            </a:r>
          </a:p>
          <a:p>
            <a:pPr marL="0" indent="0">
              <a:buNone/>
            </a:pPr>
            <a:endParaRPr lang="en-US" sz="2000" b="1" i="1" dirty="0"/>
          </a:p>
          <a:p>
            <a:r>
              <a:rPr lang="en-US" sz="2000" b="1" i="1" dirty="0"/>
              <a:t>‘All monitoring and equipment must be suitable for use in the transfer environment and mounted on the transfer trolley in such a way as to be CEN compliant.’ – ICS, 2019.</a:t>
            </a:r>
            <a:endParaRPr lang="en-GB" sz="2000" b="1" i="1" dirty="0"/>
          </a:p>
        </p:txBody>
      </p:sp>
      <p:sp>
        <p:nvSpPr>
          <p:cNvPr id="5" name="TextBox 3"/>
          <p:cNvSpPr txBox="1"/>
          <p:nvPr/>
        </p:nvSpPr>
        <p:spPr>
          <a:xfrm>
            <a:off x="10171545" y="6528951"/>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5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Circulation</a:t>
            </a:r>
          </a:p>
        </p:txBody>
      </p:sp>
      <p:sp>
        <p:nvSpPr>
          <p:cNvPr id="3" name="Content Placeholder 2"/>
          <p:cNvSpPr>
            <a:spLocks noGrp="1"/>
          </p:cNvSpPr>
          <p:nvPr>
            <p:ph idx="1"/>
          </p:nvPr>
        </p:nvSpPr>
        <p:spPr>
          <a:xfrm>
            <a:off x="612680" y="1488613"/>
            <a:ext cx="11043611" cy="3880773"/>
          </a:xfrm>
        </p:spPr>
        <p:txBody>
          <a:bodyPr>
            <a:noAutofit/>
          </a:bodyPr>
          <a:lstStyle/>
          <a:p>
            <a:r>
              <a:rPr lang="en-GB" sz="2000" dirty="0"/>
              <a:t>ECG monitoring is required for all patients – 3 or 5 lead.</a:t>
            </a:r>
          </a:p>
          <a:p>
            <a:endParaRPr lang="en-GB" sz="2000" dirty="0"/>
          </a:p>
          <a:p>
            <a:r>
              <a:rPr lang="en-GB" sz="2000" dirty="0"/>
              <a:t>NIBP monitoring uses more battery power and shortens the life of the battery.</a:t>
            </a:r>
          </a:p>
          <a:p>
            <a:endParaRPr lang="en-GB" sz="2000" dirty="0"/>
          </a:p>
          <a:p>
            <a:r>
              <a:rPr lang="en-GB" sz="2000" dirty="0"/>
              <a:t>NIBP is sensitive to motion artefact and unreliable in a moving vehicle.</a:t>
            </a:r>
          </a:p>
          <a:p>
            <a:endParaRPr lang="en-GB" sz="2000" dirty="0"/>
          </a:p>
          <a:p>
            <a:r>
              <a:rPr lang="en-GB" sz="2000" dirty="0"/>
              <a:t>Invasive arterial monitoring should be initiated for most patients. Where though? </a:t>
            </a:r>
            <a:r>
              <a:rPr lang="en-GB" sz="2000" b="1" i="1" dirty="0" err="1"/>
              <a:t>Phlebostatic</a:t>
            </a:r>
            <a:r>
              <a:rPr lang="en-GB" sz="2000" b="1" i="1" dirty="0"/>
              <a:t> axis </a:t>
            </a:r>
            <a:r>
              <a:rPr lang="en-GB" sz="2000" dirty="0"/>
              <a:t>(general) / </a:t>
            </a:r>
            <a:r>
              <a:rPr lang="en-GB" sz="2000" b="1" i="1" dirty="0"/>
              <a:t>Tragus</a:t>
            </a:r>
            <a:r>
              <a:rPr lang="en-GB" sz="2000" dirty="0"/>
              <a:t> (reflects circle of Willis/Neuro).</a:t>
            </a:r>
          </a:p>
          <a:p>
            <a:endParaRPr lang="en-GB" sz="2000" dirty="0"/>
          </a:p>
          <a:p>
            <a:r>
              <a:rPr lang="en-GB" sz="2000" dirty="0"/>
              <a:t>Consider placing defibrillation pads or pacing pads on unstable patients prior to transfer.</a:t>
            </a:r>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Circulation</a:t>
            </a:r>
          </a:p>
        </p:txBody>
      </p:sp>
      <p:sp>
        <p:nvSpPr>
          <p:cNvPr id="3" name="Content Placeholder 2"/>
          <p:cNvSpPr>
            <a:spLocks noGrp="1"/>
          </p:cNvSpPr>
          <p:nvPr>
            <p:ph idx="1"/>
          </p:nvPr>
        </p:nvSpPr>
        <p:spPr>
          <a:xfrm>
            <a:off x="934798" y="1465638"/>
            <a:ext cx="10676466" cy="3880773"/>
          </a:xfrm>
        </p:spPr>
        <p:txBody>
          <a:bodyPr>
            <a:normAutofit/>
          </a:bodyPr>
          <a:lstStyle/>
          <a:p>
            <a:r>
              <a:rPr lang="en-GB" sz="2000" b="1" dirty="0"/>
              <a:t>What are the circulation considerations for transferring our patients?</a:t>
            </a:r>
          </a:p>
          <a:p>
            <a:pPr marL="0" indent="0">
              <a:buNone/>
            </a:pPr>
            <a:endParaRPr lang="en-GB" sz="2000" dirty="0"/>
          </a:p>
          <a:p>
            <a:pPr>
              <a:buFont typeface="+mj-lt"/>
              <a:buAutoNum type="arabicPeriod"/>
            </a:pPr>
            <a:r>
              <a:rPr lang="en-GB" sz="2000" dirty="0"/>
              <a:t>Thorough assessment of circulation and perfusion.</a:t>
            </a:r>
          </a:p>
          <a:p>
            <a:pPr>
              <a:buFont typeface="+mj-lt"/>
              <a:buAutoNum type="arabicPeriod"/>
            </a:pPr>
            <a:r>
              <a:rPr lang="en-GB" sz="2000" dirty="0"/>
              <a:t>Are there signs of hypovolemia</a:t>
            </a:r>
            <a:r>
              <a:rPr lang="en-GB" sz="2000" dirty="0" smtClean="0"/>
              <a:t>? Is blood needed? </a:t>
            </a:r>
            <a:endParaRPr lang="en-GB" sz="2000" dirty="0"/>
          </a:p>
          <a:p>
            <a:pPr>
              <a:buFont typeface="+mj-lt"/>
              <a:buAutoNum type="arabicPeriod"/>
            </a:pPr>
            <a:r>
              <a:rPr lang="en-GB" sz="2000" dirty="0"/>
              <a:t>Does the patient has x2 secure points of IV access.</a:t>
            </a:r>
          </a:p>
          <a:p>
            <a:pPr>
              <a:buFont typeface="+mj-lt"/>
              <a:buAutoNum type="arabicPeriod"/>
            </a:pPr>
            <a:r>
              <a:rPr lang="en-GB" sz="2000" dirty="0"/>
              <a:t>Consider inotropes/vasopressors – central access.</a:t>
            </a:r>
          </a:p>
          <a:p>
            <a:pPr>
              <a:buFont typeface="+mj-lt"/>
              <a:buAutoNum type="arabicPeriod"/>
            </a:pPr>
            <a:r>
              <a:rPr lang="en-GB" sz="2000" dirty="0"/>
              <a:t>Consider fluids (colloid/crystalloid).</a:t>
            </a:r>
          </a:p>
          <a:p>
            <a:pPr>
              <a:buFont typeface="+mj-lt"/>
              <a:buAutoNum type="arabicPeriod"/>
            </a:pPr>
            <a:r>
              <a:rPr lang="en-GB" sz="2000" dirty="0"/>
              <a:t>Adequate and appropriate monitoring.</a:t>
            </a:r>
          </a:p>
          <a:p>
            <a:pPr>
              <a:buFont typeface="+mj-lt"/>
              <a:buAutoNum type="arabicPeriod"/>
            </a:pPr>
            <a:r>
              <a:rPr lang="en-GB" sz="2000" dirty="0"/>
              <a:t>Catheterise.</a:t>
            </a:r>
          </a:p>
          <a:p>
            <a:pPr>
              <a:buFont typeface="+mj-lt"/>
              <a:buAutoNum type="arabicPeriod"/>
            </a:pPr>
            <a:endParaRPr lang="en-GB" sz="2000" dirty="0"/>
          </a:p>
        </p:txBody>
      </p:sp>
      <p:sp>
        <p:nvSpPr>
          <p:cNvPr id="5" name="TextBox 4"/>
          <p:cNvSpPr txBox="1"/>
          <p:nvPr/>
        </p:nvSpPr>
        <p:spPr>
          <a:xfrm>
            <a:off x="2815734" y="5049371"/>
            <a:ext cx="7368364" cy="707886"/>
          </a:xfrm>
          <a:prstGeom prst="rect">
            <a:avLst/>
          </a:prstGeom>
          <a:noFill/>
        </p:spPr>
        <p:txBody>
          <a:bodyPr wrap="square" rtlCol="0">
            <a:spAutoFit/>
          </a:bodyPr>
          <a:lstStyle/>
          <a:p>
            <a:r>
              <a:rPr lang="en-GB" sz="4000" dirty="0">
                <a:solidFill>
                  <a:srgbClr val="FF0000"/>
                </a:solidFill>
              </a:rPr>
              <a:t>FULL PATIENTS TRAVEL BETTER!</a:t>
            </a:r>
          </a:p>
        </p:txBody>
      </p:sp>
      <p:sp>
        <p:nvSpPr>
          <p:cNvPr id="6" name="TextBox 3"/>
          <p:cNvSpPr txBox="1"/>
          <p:nvPr/>
        </p:nvSpPr>
        <p:spPr>
          <a:xfrm>
            <a:off x="10171545" y="6499317"/>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Disability</a:t>
            </a:r>
          </a:p>
        </p:txBody>
      </p:sp>
      <p:sp>
        <p:nvSpPr>
          <p:cNvPr id="3" name="Content Placeholder 2"/>
          <p:cNvSpPr>
            <a:spLocks noGrp="1"/>
          </p:cNvSpPr>
          <p:nvPr>
            <p:ph idx="1"/>
          </p:nvPr>
        </p:nvSpPr>
        <p:spPr>
          <a:xfrm>
            <a:off x="954470" y="1419903"/>
            <a:ext cx="8596668" cy="3880773"/>
          </a:xfrm>
        </p:spPr>
        <p:txBody>
          <a:bodyPr>
            <a:normAutofit/>
          </a:bodyPr>
          <a:lstStyle/>
          <a:p>
            <a:r>
              <a:rPr lang="en-GB" sz="2000" b="1" dirty="0"/>
              <a:t>What do you need to consider when transferring your patient?</a:t>
            </a:r>
          </a:p>
          <a:p>
            <a:pPr marL="0" indent="0">
              <a:buNone/>
            </a:pPr>
            <a:endParaRPr lang="en-GB" sz="2000" dirty="0"/>
          </a:p>
          <a:p>
            <a:pPr>
              <a:buFont typeface="+mj-lt"/>
              <a:buAutoNum type="arabicPeriod"/>
            </a:pPr>
            <a:r>
              <a:rPr lang="en-GB" sz="2000" dirty="0"/>
              <a:t>Neurological assessment (ACVPU/GCS)</a:t>
            </a:r>
          </a:p>
          <a:p>
            <a:pPr>
              <a:buFont typeface="+mj-lt"/>
              <a:buAutoNum type="arabicPeriod"/>
            </a:pPr>
            <a:r>
              <a:rPr lang="en-GB" sz="2000" dirty="0"/>
              <a:t>Pupil check </a:t>
            </a:r>
            <a:r>
              <a:rPr lang="en-GB" sz="2000" b="1" dirty="0"/>
              <a:t>before</a:t>
            </a:r>
            <a:r>
              <a:rPr lang="en-GB" sz="2000" dirty="0"/>
              <a:t> and </a:t>
            </a:r>
            <a:r>
              <a:rPr lang="en-GB" sz="2000" b="1" dirty="0"/>
              <a:t>in transit </a:t>
            </a:r>
            <a:r>
              <a:rPr lang="en-GB" sz="2000" dirty="0"/>
              <a:t>and </a:t>
            </a:r>
            <a:r>
              <a:rPr lang="en-GB" sz="2000" b="1" dirty="0"/>
              <a:t>at arrival</a:t>
            </a:r>
            <a:r>
              <a:rPr lang="en-GB" sz="2000" dirty="0"/>
              <a:t>.</a:t>
            </a:r>
            <a:endParaRPr lang="en-GB" sz="2000" b="1" dirty="0"/>
          </a:p>
          <a:p>
            <a:pPr>
              <a:buFont typeface="+mj-lt"/>
              <a:buAutoNum type="arabicPeriod"/>
            </a:pPr>
            <a:r>
              <a:rPr lang="en-GB" sz="2000" dirty="0"/>
              <a:t>Document your finding.</a:t>
            </a:r>
          </a:p>
          <a:p>
            <a:pPr>
              <a:buFont typeface="+mj-lt"/>
              <a:buAutoNum type="arabicPeriod"/>
            </a:pPr>
            <a:r>
              <a:rPr lang="en-GB" sz="2000" dirty="0"/>
              <a:t>Injury should be assumed until proven otherwise.</a:t>
            </a:r>
          </a:p>
          <a:p>
            <a:pPr>
              <a:buFont typeface="+mj-lt"/>
              <a:buAutoNum type="arabicPeriod"/>
            </a:pPr>
            <a:r>
              <a:rPr lang="en-GB" sz="2000" dirty="0"/>
              <a:t>Ensure adequate pain control.</a:t>
            </a:r>
          </a:p>
          <a:p>
            <a:pPr>
              <a:buFont typeface="+mj-lt"/>
              <a:buAutoNum type="arabicPeriod"/>
            </a:pPr>
            <a:r>
              <a:rPr lang="en-GB" sz="2000" dirty="0"/>
              <a:t>C-spine control until fully cleared – documented.</a:t>
            </a:r>
          </a:p>
          <a:p>
            <a:pPr>
              <a:buFont typeface="+mj-lt"/>
              <a:buAutoNum type="arabicPeriod"/>
            </a:pPr>
            <a:r>
              <a:rPr lang="en-GB" sz="2000" dirty="0"/>
              <a:t>Reduce fractures/stabilise before transfer.</a:t>
            </a:r>
          </a:p>
          <a:p>
            <a:pPr>
              <a:buFont typeface="+mj-lt"/>
              <a:buAutoNum type="arabicPeriod"/>
            </a:pPr>
            <a:endParaRPr lang="en-GB" sz="2000" dirty="0"/>
          </a:p>
        </p:txBody>
      </p:sp>
      <p:pic>
        <p:nvPicPr>
          <p:cNvPr id="5" name="vac mattress.jpg">
            <a:extLst>
              <a:ext uri="{FF2B5EF4-FFF2-40B4-BE49-F238E27FC236}">
                <a16:creationId xmlns:a16="http://schemas.microsoft.com/office/drawing/2014/main" id="{A9AFED05-8B50-D94E-8273-5C0260A7B908}"/>
              </a:ext>
            </a:extLst>
          </p:cNvPr>
          <p:cNvPicPr>
            <a:picLocks/>
          </p:cNvPicPr>
          <p:nvPr/>
        </p:nvPicPr>
        <p:blipFill>
          <a:blip r:embed="rId3">
            <a:extLst/>
          </a:blip>
          <a:stretch>
            <a:fillRect/>
          </a:stretch>
        </p:blipFill>
        <p:spPr>
          <a:xfrm>
            <a:off x="8982639" y="2731880"/>
            <a:ext cx="2725036" cy="1527603"/>
          </a:xfrm>
          <a:prstGeom prst="rect">
            <a:avLst/>
          </a:prstGeom>
          <a:ln w="12700">
            <a:miter lim="400000"/>
          </a:ln>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Disability</a:t>
            </a:r>
          </a:p>
        </p:txBody>
      </p:sp>
      <p:sp>
        <p:nvSpPr>
          <p:cNvPr id="3" name="Content Placeholder 2"/>
          <p:cNvSpPr>
            <a:spLocks noGrp="1"/>
          </p:cNvSpPr>
          <p:nvPr>
            <p:ph idx="1"/>
          </p:nvPr>
        </p:nvSpPr>
        <p:spPr>
          <a:xfrm>
            <a:off x="819727" y="1550492"/>
            <a:ext cx="10836564" cy="4351338"/>
          </a:xfrm>
        </p:spPr>
        <p:txBody>
          <a:bodyPr>
            <a:normAutofit/>
          </a:bodyPr>
          <a:lstStyle/>
          <a:p>
            <a:r>
              <a:rPr lang="en-GB" sz="2000" b="1" dirty="0"/>
              <a:t>What about blood sugars?</a:t>
            </a:r>
          </a:p>
          <a:p>
            <a:pPr marL="0" indent="0">
              <a:buNone/>
            </a:pPr>
            <a:endParaRPr lang="en-GB" sz="2000" dirty="0"/>
          </a:p>
          <a:p>
            <a:pPr>
              <a:buFont typeface="+mj-lt"/>
              <a:buAutoNum type="arabicPeriod"/>
            </a:pPr>
            <a:r>
              <a:rPr lang="en-GB" sz="2000" dirty="0"/>
              <a:t>Blood sugars should be checked prior to transfer - utilise ABG.</a:t>
            </a:r>
          </a:p>
          <a:p>
            <a:pPr>
              <a:buFont typeface="+mj-lt"/>
              <a:buAutoNum type="arabicPeriod"/>
            </a:pPr>
            <a:r>
              <a:rPr lang="en-GB" sz="2000" dirty="0"/>
              <a:t>Insulin should be started in patients with DKA as per protocol – means of measuring.</a:t>
            </a:r>
          </a:p>
          <a:p>
            <a:pPr>
              <a:buFont typeface="+mj-lt"/>
              <a:buAutoNum type="arabicPeriod"/>
            </a:pPr>
            <a:r>
              <a:rPr lang="en-GB" sz="2000" dirty="0"/>
              <a:t>If fed, stop NG feed, aspirate, place on free drainage if appropriate.</a:t>
            </a:r>
          </a:p>
          <a:p>
            <a:pPr>
              <a:buFont typeface="+mj-lt"/>
              <a:buAutoNum type="arabicPeriod"/>
            </a:pPr>
            <a:r>
              <a:rPr lang="en-GB" sz="2000" dirty="0"/>
              <a:t>TPN.</a:t>
            </a:r>
          </a:p>
        </p:txBody>
      </p:sp>
      <p:sp>
        <p:nvSpPr>
          <p:cNvPr id="5" name="TextBox 3"/>
          <p:cNvSpPr txBox="1"/>
          <p:nvPr/>
        </p:nvSpPr>
        <p:spPr>
          <a:xfrm>
            <a:off x="10171545" y="6541147"/>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Exposure</a:t>
            </a:r>
          </a:p>
        </p:txBody>
      </p:sp>
      <p:sp>
        <p:nvSpPr>
          <p:cNvPr id="3" name="Content Placeholder 2"/>
          <p:cNvSpPr>
            <a:spLocks noGrp="1"/>
          </p:cNvSpPr>
          <p:nvPr>
            <p:ph idx="1"/>
          </p:nvPr>
        </p:nvSpPr>
        <p:spPr>
          <a:xfrm>
            <a:off x="908243" y="1499686"/>
            <a:ext cx="8596668" cy="3880773"/>
          </a:xfrm>
        </p:spPr>
        <p:txBody>
          <a:bodyPr>
            <a:noAutofit/>
          </a:bodyPr>
          <a:lstStyle/>
          <a:p>
            <a:r>
              <a:rPr lang="en-GB" sz="2000" dirty="0"/>
              <a:t>Expose your patient to check for?</a:t>
            </a:r>
          </a:p>
          <a:p>
            <a:endParaRPr lang="en-GB" sz="2000" dirty="0"/>
          </a:p>
          <a:p>
            <a:pPr>
              <a:buFont typeface="+mj-lt"/>
              <a:buAutoNum type="arabicPeriod"/>
            </a:pPr>
            <a:r>
              <a:rPr lang="en-GB" sz="2000" dirty="0"/>
              <a:t>Wounds</a:t>
            </a:r>
          </a:p>
          <a:p>
            <a:pPr>
              <a:buFont typeface="+mj-lt"/>
              <a:buAutoNum type="arabicPeriod"/>
            </a:pPr>
            <a:r>
              <a:rPr lang="en-GB" sz="2000" dirty="0"/>
              <a:t>Pressure areas</a:t>
            </a:r>
          </a:p>
          <a:p>
            <a:pPr>
              <a:buFont typeface="+mj-lt"/>
              <a:buAutoNum type="arabicPeriod"/>
            </a:pPr>
            <a:r>
              <a:rPr lang="en-GB" sz="2000" dirty="0"/>
              <a:t>Chest </a:t>
            </a:r>
          </a:p>
          <a:p>
            <a:pPr>
              <a:buFont typeface="+mj-lt"/>
              <a:buAutoNum type="arabicPeriod"/>
            </a:pPr>
            <a:r>
              <a:rPr lang="en-GB" sz="2000" dirty="0"/>
              <a:t>Abdomen</a:t>
            </a:r>
          </a:p>
          <a:p>
            <a:pPr>
              <a:buFont typeface="+mj-lt"/>
              <a:buAutoNum type="arabicPeriod"/>
            </a:pPr>
            <a:r>
              <a:rPr lang="en-GB" sz="2000" dirty="0"/>
              <a:t>Fractures</a:t>
            </a:r>
          </a:p>
          <a:p>
            <a:pPr>
              <a:buFont typeface="+mj-lt"/>
              <a:buAutoNum type="arabicPeriod"/>
            </a:pPr>
            <a:endParaRPr lang="en-GB" sz="2000" dirty="0"/>
          </a:p>
          <a:p>
            <a:r>
              <a:rPr lang="en-GB" sz="2000" dirty="0"/>
              <a:t>Always remember patient dignity and privacy!</a:t>
            </a:r>
          </a:p>
        </p:txBody>
      </p:sp>
      <p:pic>
        <p:nvPicPr>
          <p:cNvPr id="5" name="m-alaris-asena-pk-gh.jpg">
            <a:extLst>
              <a:ext uri="{FF2B5EF4-FFF2-40B4-BE49-F238E27FC236}">
                <a16:creationId xmlns:a16="http://schemas.microsoft.com/office/drawing/2014/main" id="{ED7C5842-FDBB-D24C-91AE-DFC962FABB98}"/>
              </a:ext>
            </a:extLst>
          </p:cNvPr>
          <p:cNvPicPr>
            <a:picLocks/>
          </p:cNvPicPr>
          <p:nvPr/>
        </p:nvPicPr>
        <p:blipFill>
          <a:blip r:embed="rId2">
            <a:extLst/>
          </a:blip>
          <a:stretch>
            <a:fillRect/>
          </a:stretch>
        </p:blipFill>
        <p:spPr>
          <a:xfrm>
            <a:off x="8221752" y="1864290"/>
            <a:ext cx="3389512" cy="3129419"/>
          </a:xfrm>
          <a:prstGeom prst="rect">
            <a:avLst/>
          </a:prstGeom>
          <a:ln w="12700">
            <a:miter lim="400000"/>
          </a:ln>
          <a:effectLst>
            <a:softEdge rad="88900"/>
          </a:effectLst>
        </p:spPr>
      </p:pic>
      <p:sp>
        <p:nvSpPr>
          <p:cNvPr id="6" name="TextBox 3"/>
          <p:cNvSpPr txBox="1"/>
          <p:nvPr/>
        </p:nvSpPr>
        <p:spPr>
          <a:xfrm>
            <a:off x="10171545" y="6401197"/>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4971"/>
          </a:xfrm>
        </p:spPr>
        <p:txBody>
          <a:bodyPr>
            <a:normAutofit/>
          </a:bodyPr>
          <a:lstStyle/>
          <a:p>
            <a:r>
              <a:rPr lang="en-GB" sz="4000" b="1" u="sng" dirty="0"/>
              <a:t>Objectives</a:t>
            </a:r>
          </a:p>
        </p:txBody>
      </p:sp>
      <p:sp>
        <p:nvSpPr>
          <p:cNvPr id="3" name="Content Placeholder 2"/>
          <p:cNvSpPr>
            <a:spLocks noGrp="1"/>
          </p:cNvSpPr>
          <p:nvPr>
            <p:ph idx="1"/>
          </p:nvPr>
        </p:nvSpPr>
        <p:spPr>
          <a:xfrm>
            <a:off x="838199" y="1413870"/>
            <a:ext cx="10162309" cy="3880773"/>
          </a:xfrm>
        </p:spPr>
        <p:txBody>
          <a:bodyPr>
            <a:normAutofit/>
          </a:bodyPr>
          <a:lstStyle/>
          <a:p>
            <a:r>
              <a:rPr lang="en-GB" sz="2000" dirty="0"/>
              <a:t>To understand and apply a systematic approach when preparing an adult critical care patient for transfer.</a:t>
            </a:r>
          </a:p>
          <a:p>
            <a:endParaRPr lang="en-GB" sz="2000" dirty="0"/>
          </a:p>
          <a:p>
            <a:r>
              <a:rPr lang="en-GB" sz="2000" dirty="0"/>
              <a:t>To understand and apply a systematic approach when transferring an adult critical care patient.</a:t>
            </a:r>
          </a:p>
          <a:p>
            <a:endParaRPr lang="en-GB" sz="2000" dirty="0"/>
          </a:p>
          <a:p>
            <a:r>
              <a:rPr lang="en-GB" sz="2000" dirty="0"/>
              <a:t>To discuss and understand the current and potential considerations for packaging patients that require a critical care transfer</a:t>
            </a:r>
          </a:p>
          <a:p>
            <a:endParaRPr lang="en-GB" sz="20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3"/>
          <p:cNvSpPr txBox="1"/>
          <p:nvPr/>
        </p:nvSpPr>
        <p:spPr>
          <a:xfrm>
            <a:off x="10169237"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5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Additional Considerations 1</a:t>
            </a:r>
          </a:p>
        </p:txBody>
      </p:sp>
      <p:graphicFrame>
        <p:nvGraphicFramePr>
          <p:cNvPr id="5" name="Content Placeholder 4">
            <a:extLst>
              <a:ext uri="{FF2B5EF4-FFF2-40B4-BE49-F238E27FC236}">
                <a16:creationId xmlns:a16="http://schemas.microsoft.com/office/drawing/2014/main" id="{7FBBE9F0-27B7-F54C-B258-3F2EC1C09DC8}"/>
              </a:ext>
            </a:extLst>
          </p:cNvPr>
          <p:cNvGraphicFramePr>
            <a:graphicFrameLocks noGrp="1"/>
          </p:cNvGraphicFramePr>
          <p:nvPr>
            <p:ph idx="1"/>
            <p:extLst>
              <p:ext uri="{D42A27DB-BD31-4B8C-83A1-F6EECF244321}">
                <p14:modId xmlns:p14="http://schemas.microsoft.com/office/powerpoint/2010/main" val="3585208355"/>
              </p:ext>
            </p:extLst>
          </p:nvPr>
        </p:nvGraphicFramePr>
        <p:xfrm>
          <a:off x="677690" y="1463166"/>
          <a:ext cx="10676110" cy="3963075"/>
        </p:xfrm>
        <a:graphic>
          <a:graphicData uri="http://schemas.openxmlformats.org/drawingml/2006/table">
            <a:tbl>
              <a:tblPr firstRow="1" bandRow="1">
                <a:tableStyleId>{93296810-A885-4BE3-A3E7-6D5BEEA58F35}</a:tableStyleId>
              </a:tblPr>
              <a:tblGrid>
                <a:gridCol w="4919546">
                  <a:extLst>
                    <a:ext uri="{9D8B030D-6E8A-4147-A177-3AD203B41FA5}">
                      <a16:colId xmlns:a16="http://schemas.microsoft.com/office/drawing/2014/main" val="4088782785"/>
                    </a:ext>
                  </a:extLst>
                </a:gridCol>
                <a:gridCol w="5756564">
                  <a:extLst>
                    <a:ext uri="{9D8B030D-6E8A-4147-A177-3AD203B41FA5}">
                      <a16:colId xmlns:a16="http://schemas.microsoft.com/office/drawing/2014/main" val="2546614797"/>
                    </a:ext>
                  </a:extLst>
                </a:gridCol>
              </a:tblGrid>
              <a:tr h="440437">
                <a:tc>
                  <a:txBody>
                    <a:bodyPr/>
                    <a:lstStyle/>
                    <a:p>
                      <a:r>
                        <a:rPr lang="en-US" dirty="0"/>
                        <a:t>Consideration</a:t>
                      </a:r>
                    </a:p>
                  </a:txBody>
                  <a:tcPr/>
                </a:tc>
                <a:tc>
                  <a:txBody>
                    <a:bodyPr/>
                    <a:lstStyle/>
                    <a:p>
                      <a:r>
                        <a:rPr lang="en-US" dirty="0"/>
                        <a:t>Solution</a:t>
                      </a:r>
                    </a:p>
                  </a:txBody>
                  <a:tcPr/>
                </a:tc>
                <a:extLst>
                  <a:ext uri="{0D108BD9-81ED-4DB2-BD59-A6C34878D82A}">
                    <a16:rowId xmlns:a16="http://schemas.microsoft.com/office/drawing/2014/main" val="3181567788"/>
                  </a:ext>
                </a:extLst>
              </a:tr>
              <a:tr h="977408">
                <a:tc>
                  <a:txBody>
                    <a:bodyPr/>
                    <a:lstStyle/>
                    <a:p>
                      <a:pPr algn="ctr"/>
                      <a:r>
                        <a:rPr lang="en-US" sz="2800" dirty="0"/>
                        <a:t>Drugs</a:t>
                      </a:r>
                      <a:endParaRPr lang="en-US" sz="2800" b="1" dirty="0"/>
                    </a:p>
                  </a:txBody>
                  <a:tcPr/>
                </a:tc>
                <a:tc>
                  <a:txBody>
                    <a:bodyPr/>
                    <a:lstStyle/>
                    <a:p>
                      <a:pPr marL="342900" indent="-342900">
                        <a:buFont typeface="+mj-lt"/>
                        <a:buAutoNum type="arabicPeriod"/>
                      </a:pPr>
                      <a:r>
                        <a:rPr lang="en-US" sz="1400" dirty="0"/>
                        <a:t>Only take essentials</a:t>
                      </a:r>
                    </a:p>
                    <a:p>
                      <a:pPr marL="342900" indent="-342900">
                        <a:buFont typeface="+mj-lt"/>
                        <a:buAutoNum type="arabicPeriod"/>
                      </a:pPr>
                      <a:r>
                        <a:rPr lang="en-US" sz="1400" dirty="0"/>
                        <a:t>Take twice as much as required for backup</a:t>
                      </a:r>
                    </a:p>
                    <a:p>
                      <a:pPr marL="342900" indent="-342900">
                        <a:buFont typeface="+mj-lt"/>
                        <a:buAutoNum type="arabicPeriod"/>
                      </a:pPr>
                      <a:r>
                        <a:rPr lang="en-US" sz="1400" dirty="0"/>
                        <a:t>Label correctly</a:t>
                      </a:r>
                    </a:p>
                    <a:p>
                      <a:pPr marL="342900" indent="-342900">
                        <a:buFont typeface="+mj-lt"/>
                        <a:buAutoNum type="arabicPeriod"/>
                      </a:pPr>
                      <a:r>
                        <a:rPr lang="en-US" sz="1400" dirty="0"/>
                        <a:t>Stop all non-essential </a:t>
                      </a:r>
                      <a:r>
                        <a:rPr lang="en-US" sz="1400" dirty="0" smtClean="0"/>
                        <a:t>infusions</a:t>
                      </a:r>
                      <a:endParaRPr lang="en-US" sz="1400" dirty="0"/>
                    </a:p>
                  </a:txBody>
                  <a:tcPr/>
                </a:tc>
                <a:extLst>
                  <a:ext uri="{0D108BD9-81ED-4DB2-BD59-A6C34878D82A}">
                    <a16:rowId xmlns:a16="http://schemas.microsoft.com/office/drawing/2014/main" val="3667623329"/>
                  </a:ext>
                </a:extLst>
              </a:tr>
              <a:tr h="1194610">
                <a:tc>
                  <a:txBody>
                    <a:bodyPr/>
                    <a:lstStyle/>
                    <a:p>
                      <a:pPr algn="ctr"/>
                      <a:r>
                        <a:rPr lang="en-US" sz="2800" dirty="0"/>
                        <a:t>Electrolytes</a:t>
                      </a:r>
                      <a:endParaRPr lang="en-US" sz="2800" b="1" dirty="0"/>
                    </a:p>
                  </a:txBody>
                  <a:tcPr/>
                </a:tc>
                <a:tc>
                  <a:txBody>
                    <a:bodyPr/>
                    <a:lstStyle/>
                    <a:p>
                      <a:pPr marL="342900" indent="-342900">
                        <a:buFont typeface="+mj-lt"/>
                        <a:buAutoNum type="arabicPeriod"/>
                      </a:pPr>
                      <a:r>
                        <a:rPr lang="en-US" sz="1400" dirty="0"/>
                        <a:t>Optimize as much as possible prior to departure</a:t>
                      </a:r>
                    </a:p>
                    <a:p>
                      <a:pPr marL="342900" indent="-342900">
                        <a:buFont typeface="+mj-lt"/>
                        <a:buAutoNum type="arabicPeriod"/>
                      </a:pPr>
                      <a:r>
                        <a:rPr lang="en-US" sz="1400" dirty="0"/>
                        <a:t>Blood glucose &gt;4mmol/l</a:t>
                      </a:r>
                    </a:p>
                    <a:p>
                      <a:pPr marL="342900" indent="-342900">
                        <a:buFont typeface="+mj-lt"/>
                        <a:buAutoNum type="arabicPeriod"/>
                      </a:pPr>
                      <a:r>
                        <a:rPr lang="en-US" sz="1400" dirty="0" err="1"/>
                        <a:t>Ionised</a:t>
                      </a:r>
                      <a:r>
                        <a:rPr lang="en-US" sz="1400" dirty="0"/>
                        <a:t> calcium &gt;1mmol/l</a:t>
                      </a:r>
                    </a:p>
                    <a:p>
                      <a:pPr marL="342900" indent="-342900">
                        <a:buFont typeface="+mj-lt"/>
                        <a:buAutoNum type="arabicPeriod"/>
                      </a:pPr>
                      <a:r>
                        <a:rPr lang="en-US" sz="1400" dirty="0"/>
                        <a:t>Potassium &lt;6mmol/l</a:t>
                      </a:r>
                    </a:p>
                    <a:p>
                      <a:pPr marL="342900" indent="-342900">
                        <a:buFont typeface="+mj-lt"/>
                        <a:buAutoNum type="arabicPeriod"/>
                      </a:pPr>
                      <a:r>
                        <a:rPr lang="en-US" sz="1400" dirty="0"/>
                        <a:t>Acid-base balance - </a:t>
                      </a:r>
                      <a:r>
                        <a:rPr lang="en-US" sz="1400" dirty="0" smtClean="0"/>
                        <a:t>acceptable</a:t>
                      </a:r>
                      <a:endParaRPr lang="en-US" sz="1400" dirty="0"/>
                    </a:p>
                  </a:txBody>
                  <a:tcPr/>
                </a:tc>
                <a:extLst>
                  <a:ext uri="{0D108BD9-81ED-4DB2-BD59-A6C34878D82A}">
                    <a16:rowId xmlns:a16="http://schemas.microsoft.com/office/drawing/2014/main" val="774418943"/>
                  </a:ext>
                </a:extLst>
              </a:tr>
              <a:tr h="807616">
                <a:tc>
                  <a:txBody>
                    <a:bodyPr/>
                    <a:lstStyle/>
                    <a:p>
                      <a:pPr algn="ctr"/>
                      <a:r>
                        <a:rPr lang="en-US" sz="2800" dirty="0"/>
                        <a:t>Line Security</a:t>
                      </a:r>
                      <a:endParaRPr lang="en-US" sz="2800" b="1" dirty="0"/>
                    </a:p>
                  </a:txBody>
                  <a:tcPr/>
                </a:tc>
                <a:tc>
                  <a:txBody>
                    <a:bodyPr/>
                    <a:lstStyle/>
                    <a:p>
                      <a:pPr marL="342900" indent="-342900">
                        <a:buFont typeface="+mj-lt"/>
                        <a:buAutoNum type="arabicPeriod"/>
                      </a:pPr>
                      <a:r>
                        <a:rPr lang="en-US" sz="1400" dirty="0"/>
                        <a:t>Secure lines</a:t>
                      </a:r>
                    </a:p>
                    <a:p>
                      <a:pPr marL="342900" indent="-342900">
                        <a:buFont typeface="+mj-lt"/>
                        <a:buAutoNum type="arabicPeriod"/>
                      </a:pPr>
                      <a:r>
                        <a:rPr lang="en-US" sz="1400" dirty="0"/>
                        <a:t>Clearly visible/accessible</a:t>
                      </a:r>
                    </a:p>
                    <a:p>
                      <a:pPr marL="342900" indent="-342900">
                        <a:buFont typeface="+mj-lt"/>
                        <a:buAutoNum type="arabicPeriod"/>
                      </a:pPr>
                      <a:r>
                        <a:rPr lang="en-US" sz="1400" dirty="0"/>
                        <a:t>x2 minimum IV </a:t>
                      </a:r>
                      <a:r>
                        <a:rPr lang="en-US" sz="1400" dirty="0" smtClean="0"/>
                        <a:t>access</a:t>
                      </a:r>
                      <a:endParaRPr lang="en-US" sz="1400" dirty="0"/>
                    </a:p>
                  </a:txBody>
                  <a:tcPr/>
                </a:tc>
                <a:extLst>
                  <a:ext uri="{0D108BD9-81ED-4DB2-BD59-A6C34878D82A}">
                    <a16:rowId xmlns:a16="http://schemas.microsoft.com/office/drawing/2014/main" val="2726512821"/>
                  </a:ext>
                </a:extLst>
              </a:tr>
              <a:tr h="543004">
                <a:tc>
                  <a:txBody>
                    <a:bodyPr/>
                    <a:lstStyle/>
                    <a:p>
                      <a:pPr algn="ctr"/>
                      <a:r>
                        <a:rPr lang="en-US" sz="2800" dirty="0"/>
                        <a:t>Drains</a:t>
                      </a:r>
                      <a:endParaRPr lang="en-US" sz="2800" b="1" dirty="0"/>
                    </a:p>
                  </a:txBody>
                  <a:tcPr/>
                </a:tc>
                <a:tc>
                  <a:txBody>
                    <a:bodyPr/>
                    <a:lstStyle/>
                    <a:p>
                      <a:pPr marL="342900" indent="-342900">
                        <a:buFont typeface="+mj-lt"/>
                        <a:buAutoNum type="arabicPeriod"/>
                      </a:pPr>
                      <a:r>
                        <a:rPr lang="en-US" sz="1400" dirty="0"/>
                        <a:t>Empty prior to departure – document</a:t>
                      </a:r>
                    </a:p>
                    <a:p>
                      <a:pPr marL="342900" indent="-342900">
                        <a:buFont typeface="+mj-lt"/>
                        <a:buAutoNum type="arabicPeriod"/>
                      </a:pPr>
                      <a:r>
                        <a:rPr lang="en-US" sz="1400" dirty="0"/>
                        <a:t>Secure </a:t>
                      </a:r>
                    </a:p>
                  </a:txBody>
                  <a:tcPr/>
                </a:tc>
                <a:extLst>
                  <a:ext uri="{0D108BD9-81ED-4DB2-BD59-A6C34878D82A}">
                    <a16:rowId xmlns:a16="http://schemas.microsoft.com/office/drawing/2014/main" val="972863647"/>
                  </a:ext>
                </a:extLst>
              </a:tr>
            </a:tbl>
          </a:graphicData>
        </a:graphic>
      </p:graphicFrame>
      <p:sp>
        <p:nvSpPr>
          <p:cNvPr id="6" name="Content Placeholder 2">
            <a:extLst>
              <a:ext uri="{FF2B5EF4-FFF2-40B4-BE49-F238E27FC236}">
                <a16:creationId xmlns:a16="http://schemas.microsoft.com/office/drawing/2014/main" id="{827C7CBA-D8DB-8447-830E-986FE856BFA6}"/>
              </a:ext>
            </a:extLst>
          </p:cNvPr>
          <p:cNvSpPr txBox="1">
            <a:spLocks/>
          </p:cNvSpPr>
          <p:nvPr/>
        </p:nvSpPr>
        <p:spPr>
          <a:xfrm>
            <a:off x="2757132" y="6005169"/>
            <a:ext cx="8596668" cy="5373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b="1" dirty="0">
                <a:solidFill>
                  <a:srgbClr val="FF0000"/>
                </a:solidFill>
              </a:rPr>
              <a:t>EXPECT THE TRANSFER TO TAKE TWICE AS LONG AS ANTICIPATED!</a:t>
            </a:r>
          </a:p>
        </p:txBody>
      </p:sp>
      <p:sp>
        <p:nvSpPr>
          <p:cNvPr id="7" name="TextBox 3"/>
          <p:cNvSpPr txBox="1"/>
          <p:nvPr/>
        </p:nvSpPr>
        <p:spPr>
          <a:xfrm>
            <a:off x="10171545" y="6493881"/>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Additional Considerations 2</a:t>
            </a:r>
          </a:p>
        </p:txBody>
      </p:sp>
      <p:graphicFrame>
        <p:nvGraphicFramePr>
          <p:cNvPr id="5" name="Content Placeholder 4">
            <a:extLst>
              <a:ext uri="{FF2B5EF4-FFF2-40B4-BE49-F238E27FC236}">
                <a16:creationId xmlns:a16="http://schemas.microsoft.com/office/drawing/2014/main" id="{80FB31DC-08A9-0149-A3EE-9C8B788BD126}"/>
              </a:ext>
            </a:extLst>
          </p:cNvPr>
          <p:cNvGraphicFramePr>
            <a:graphicFrameLocks noGrp="1"/>
          </p:cNvGraphicFramePr>
          <p:nvPr>
            <p:ph idx="1"/>
            <p:extLst>
              <p:ext uri="{D42A27DB-BD31-4B8C-83A1-F6EECF244321}">
                <p14:modId xmlns:p14="http://schemas.microsoft.com/office/powerpoint/2010/main" val="2028986711"/>
              </p:ext>
            </p:extLst>
          </p:nvPr>
        </p:nvGraphicFramePr>
        <p:xfrm>
          <a:off x="677334" y="1459351"/>
          <a:ext cx="9547322" cy="4241800"/>
        </p:xfrm>
        <a:graphic>
          <a:graphicData uri="http://schemas.openxmlformats.org/drawingml/2006/table">
            <a:tbl>
              <a:tblPr firstRow="1" bandRow="1">
                <a:tableStyleId>{93296810-A885-4BE3-A3E7-6D5BEEA58F35}</a:tableStyleId>
              </a:tblPr>
              <a:tblGrid>
                <a:gridCol w="4773661">
                  <a:extLst>
                    <a:ext uri="{9D8B030D-6E8A-4147-A177-3AD203B41FA5}">
                      <a16:colId xmlns:a16="http://schemas.microsoft.com/office/drawing/2014/main" val="3182843802"/>
                    </a:ext>
                  </a:extLst>
                </a:gridCol>
                <a:gridCol w="4773661">
                  <a:extLst>
                    <a:ext uri="{9D8B030D-6E8A-4147-A177-3AD203B41FA5}">
                      <a16:colId xmlns:a16="http://schemas.microsoft.com/office/drawing/2014/main" val="1867067288"/>
                    </a:ext>
                  </a:extLst>
                </a:gridCol>
              </a:tblGrid>
              <a:tr h="370840">
                <a:tc>
                  <a:txBody>
                    <a:bodyPr/>
                    <a:lstStyle/>
                    <a:p>
                      <a:r>
                        <a:rPr lang="en-US" dirty="0"/>
                        <a:t>Consideration</a:t>
                      </a:r>
                    </a:p>
                  </a:txBody>
                  <a:tcPr/>
                </a:tc>
                <a:tc>
                  <a:txBody>
                    <a:bodyPr/>
                    <a:lstStyle/>
                    <a:p>
                      <a:r>
                        <a:rPr lang="en-US" dirty="0"/>
                        <a:t>Solution</a:t>
                      </a:r>
                    </a:p>
                  </a:txBody>
                  <a:tcPr/>
                </a:tc>
                <a:extLst>
                  <a:ext uri="{0D108BD9-81ED-4DB2-BD59-A6C34878D82A}">
                    <a16:rowId xmlns:a16="http://schemas.microsoft.com/office/drawing/2014/main" val="1623176727"/>
                  </a:ext>
                </a:extLst>
              </a:tr>
              <a:tr h="370840">
                <a:tc>
                  <a:txBody>
                    <a:bodyPr/>
                    <a:lstStyle/>
                    <a:p>
                      <a:pPr algn="ctr"/>
                      <a:r>
                        <a:rPr lang="en-US" sz="2800" dirty="0"/>
                        <a:t>Crew skill mix</a:t>
                      </a:r>
                      <a:endParaRPr lang="en-US" sz="2800" b="1" dirty="0"/>
                    </a:p>
                  </a:txBody>
                  <a:tcPr/>
                </a:tc>
                <a:tc>
                  <a:txBody>
                    <a:bodyPr/>
                    <a:lstStyle/>
                    <a:p>
                      <a:pPr marL="228600" indent="-228600">
                        <a:buAutoNum type="arabicPeriod"/>
                      </a:pPr>
                      <a:r>
                        <a:rPr lang="en-US" sz="1400" dirty="0"/>
                        <a:t>Appropriately trained staff to only undertake transfer</a:t>
                      </a:r>
                    </a:p>
                    <a:p>
                      <a:pPr marL="228600" indent="-228600">
                        <a:buAutoNum type="arabicPeriod"/>
                      </a:pPr>
                      <a:r>
                        <a:rPr lang="en-US" sz="1400" dirty="0"/>
                        <a:t>It is a skill to say ‘no’ or ask for support</a:t>
                      </a:r>
                    </a:p>
                    <a:p>
                      <a:pPr marL="228600" indent="-228600">
                        <a:buAutoNum type="arabicPeriod"/>
                      </a:pPr>
                      <a:r>
                        <a:rPr lang="en-US" sz="1400" dirty="0"/>
                        <a:t>ILS trained? Defib trained</a:t>
                      </a:r>
                      <a:r>
                        <a:rPr lang="en-US" sz="1400" dirty="0" smtClean="0"/>
                        <a:t>?</a:t>
                      </a:r>
                      <a:endParaRPr lang="en-US" sz="1400" dirty="0"/>
                    </a:p>
                  </a:txBody>
                  <a:tcPr/>
                </a:tc>
                <a:extLst>
                  <a:ext uri="{0D108BD9-81ED-4DB2-BD59-A6C34878D82A}">
                    <a16:rowId xmlns:a16="http://schemas.microsoft.com/office/drawing/2014/main" val="2838091282"/>
                  </a:ext>
                </a:extLst>
              </a:tr>
              <a:tr h="370840">
                <a:tc>
                  <a:txBody>
                    <a:bodyPr/>
                    <a:lstStyle/>
                    <a:p>
                      <a:pPr algn="ctr"/>
                      <a:r>
                        <a:rPr lang="en-US" sz="2800" dirty="0"/>
                        <a:t>Infection control </a:t>
                      </a:r>
                      <a:endParaRPr lang="en-US" sz="2800" b="1" dirty="0"/>
                    </a:p>
                  </a:txBody>
                  <a:tcPr/>
                </a:tc>
                <a:tc>
                  <a:txBody>
                    <a:bodyPr/>
                    <a:lstStyle/>
                    <a:p>
                      <a:pPr marL="342900" indent="-342900">
                        <a:buAutoNum type="arabicPeriod"/>
                      </a:pPr>
                      <a:r>
                        <a:rPr lang="en-US" sz="1400" dirty="0"/>
                        <a:t>PPE</a:t>
                      </a:r>
                    </a:p>
                    <a:p>
                      <a:pPr marL="342900" indent="-342900">
                        <a:buAutoNum type="arabicPeriod"/>
                      </a:pPr>
                      <a:r>
                        <a:rPr lang="en-US" sz="1400" dirty="0" err="1"/>
                        <a:t>Covid</a:t>
                      </a:r>
                      <a:r>
                        <a:rPr lang="en-US" sz="1400" dirty="0"/>
                        <a:t> status</a:t>
                      </a:r>
                    </a:p>
                    <a:p>
                      <a:pPr marL="342900" indent="-342900">
                        <a:buAutoNum type="arabicPeriod"/>
                      </a:pPr>
                      <a:r>
                        <a:rPr lang="en-US" sz="1400" dirty="0"/>
                        <a:t>Infection status</a:t>
                      </a:r>
                    </a:p>
                    <a:p>
                      <a:pPr marL="342900" indent="-342900">
                        <a:buAutoNum type="arabicPeriod"/>
                      </a:pPr>
                      <a:r>
                        <a:rPr lang="en-US" sz="1400" dirty="0"/>
                        <a:t>Pregnant staff</a:t>
                      </a:r>
                    </a:p>
                    <a:p>
                      <a:pPr marL="342900" indent="-342900">
                        <a:buAutoNum type="arabicPeriod"/>
                      </a:pPr>
                      <a:r>
                        <a:rPr lang="en-US" sz="1400" dirty="0"/>
                        <a:t>Follow local </a:t>
                      </a:r>
                      <a:r>
                        <a:rPr lang="en-US" sz="1400" dirty="0" smtClean="0"/>
                        <a:t>policy</a:t>
                      </a:r>
                      <a:endParaRPr lang="en-US" sz="1400" dirty="0"/>
                    </a:p>
                  </a:txBody>
                  <a:tcPr/>
                </a:tc>
                <a:extLst>
                  <a:ext uri="{0D108BD9-81ED-4DB2-BD59-A6C34878D82A}">
                    <a16:rowId xmlns:a16="http://schemas.microsoft.com/office/drawing/2014/main" val="2706924980"/>
                  </a:ext>
                </a:extLst>
              </a:tr>
              <a:tr h="370840">
                <a:tc>
                  <a:txBody>
                    <a:bodyPr/>
                    <a:lstStyle/>
                    <a:p>
                      <a:pPr algn="ctr"/>
                      <a:r>
                        <a:rPr lang="en-US" sz="2800" dirty="0"/>
                        <a:t>Patient weight</a:t>
                      </a:r>
                      <a:endParaRPr lang="en-US" sz="2800" b="1" dirty="0"/>
                    </a:p>
                  </a:txBody>
                  <a:tcPr/>
                </a:tc>
                <a:tc>
                  <a:txBody>
                    <a:bodyPr/>
                    <a:lstStyle/>
                    <a:p>
                      <a:pPr marL="342900" indent="-342900">
                        <a:buAutoNum type="arabicPeriod"/>
                      </a:pPr>
                      <a:r>
                        <a:rPr lang="en-US" sz="1400" dirty="0"/>
                        <a:t>&lt;250kg on ACCTS trolley</a:t>
                      </a:r>
                    </a:p>
                    <a:p>
                      <a:pPr marL="342900" indent="-342900">
                        <a:buAutoNum type="arabicPeriod"/>
                      </a:pPr>
                      <a:r>
                        <a:rPr lang="en-US" sz="1400" dirty="0"/>
                        <a:t>Check safe working </a:t>
                      </a:r>
                      <a:r>
                        <a:rPr lang="en-US" sz="1400" dirty="0" smtClean="0"/>
                        <a:t>load</a:t>
                      </a:r>
                      <a:endParaRPr lang="en-US" sz="1400" dirty="0"/>
                    </a:p>
                  </a:txBody>
                  <a:tcPr/>
                </a:tc>
                <a:extLst>
                  <a:ext uri="{0D108BD9-81ED-4DB2-BD59-A6C34878D82A}">
                    <a16:rowId xmlns:a16="http://schemas.microsoft.com/office/drawing/2014/main" val="3190759408"/>
                  </a:ext>
                </a:extLst>
              </a:tr>
              <a:tr h="370840">
                <a:tc>
                  <a:txBody>
                    <a:bodyPr/>
                    <a:lstStyle/>
                    <a:p>
                      <a:pPr algn="ctr"/>
                      <a:r>
                        <a:rPr lang="en-US" sz="2800" dirty="0"/>
                        <a:t>Documentation</a:t>
                      </a:r>
                      <a:endParaRPr lang="en-US" sz="2800" b="1" dirty="0"/>
                    </a:p>
                  </a:txBody>
                  <a:tcPr/>
                </a:tc>
                <a:tc>
                  <a:txBody>
                    <a:bodyPr/>
                    <a:lstStyle/>
                    <a:p>
                      <a:pPr marL="342900" indent="-342900">
                        <a:buAutoNum type="arabicPeriod"/>
                      </a:pPr>
                      <a:r>
                        <a:rPr lang="en-US" sz="1400" dirty="0"/>
                        <a:t>Transfer form</a:t>
                      </a:r>
                    </a:p>
                    <a:p>
                      <a:pPr marL="342900" indent="-342900">
                        <a:buAutoNum type="arabicPeriod"/>
                      </a:pPr>
                      <a:r>
                        <a:rPr lang="en-US" sz="1400" dirty="0"/>
                        <a:t>Print </a:t>
                      </a:r>
                      <a:r>
                        <a:rPr lang="en-US" sz="1400" dirty="0" smtClean="0"/>
                        <a:t>notes</a:t>
                      </a:r>
                      <a:endParaRPr lang="en-US" sz="1400" dirty="0"/>
                    </a:p>
                  </a:txBody>
                  <a:tcPr/>
                </a:tc>
                <a:extLst>
                  <a:ext uri="{0D108BD9-81ED-4DB2-BD59-A6C34878D82A}">
                    <a16:rowId xmlns:a16="http://schemas.microsoft.com/office/drawing/2014/main" val="1004533345"/>
                  </a:ext>
                </a:extLst>
              </a:tr>
              <a:tr h="370840">
                <a:tc>
                  <a:txBody>
                    <a:bodyPr/>
                    <a:lstStyle/>
                    <a:p>
                      <a:pPr algn="ctr"/>
                      <a:r>
                        <a:rPr lang="en-US" sz="2800" dirty="0"/>
                        <a:t>Timings </a:t>
                      </a:r>
                      <a:endParaRPr lang="en-US" sz="2800" b="1" dirty="0"/>
                    </a:p>
                  </a:txBody>
                  <a:tcPr/>
                </a:tc>
                <a:tc>
                  <a:txBody>
                    <a:bodyPr/>
                    <a:lstStyle/>
                    <a:p>
                      <a:pPr marL="342900" indent="-342900">
                        <a:buAutoNum type="arabicPeriod"/>
                      </a:pPr>
                      <a:r>
                        <a:rPr lang="en-US" sz="1400" dirty="0"/>
                        <a:t>Time critical transfer</a:t>
                      </a:r>
                    </a:p>
                    <a:p>
                      <a:pPr marL="342900" indent="-342900">
                        <a:buAutoNum type="arabicPeriod"/>
                      </a:pPr>
                      <a:r>
                        <a:rPr lang="en-US" sz="1400" dirty="0"/>
                        <a:t>Urgent</a:t>
                      </a:r>
                    </a:p>
                    <a:p>
                      <a:pPr marL="342900" indent="-342900">
                        <a:buAutoNum type="arabicPeriod"/>
                      </a:pPr>
                      <a:r>
                        <a:rPr lang="en-US" sz="1400" dirty="0"/>
                        <a:t>Non-urgent</a:t>
                      </a:r>
                    </a:p>
                    <a:p>
                      <a:pPr marL="342900" indent="-342900">
                        <a:buAutoNum type="arabicPeriod"/>
                      </a:pPr>
                      <a:r>
                        <a:rPr lang="en-US" sz="1400" dirty="0"/>
                        <a:t>Document delays</a:t>
                      </a:r>
                    </a:p>
                  </a:txBody>
                  <a:tcPr/>
                </a:tc>
                <a:extLst>
                  <a:ext uri="{0D108BD9-81ED-4DB2-BD59-A6C34878D82A}">
                    <a16:rowId xmlns:a16="http://schemas.microsoft.com/office/drawing/2014/main" val="832892381"/>
                  </a:ext>
                </a:extLst>
              </a:tr>
            </a:tbl>
          </a:graphicData>
        </a:graphic>
      </p:graphicFrame>
      <p:sp>
        <p:nvSpPr>
          <p:cNvPr id="6" name="TextBox 3"/>
          <p:cNvSpPr txBox="1"/>
          <p:nvPr/>
        </p:nvSpPr>
        <p:spPr>
          <a:xfrm>
            <a:off x="10171545" y="6524330"/>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1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Personal Considerations</a:t>
            </a:r>
          </a:p>
        </p:txBody>
      </p:sp>
      <p:sp>
        <p:nvSpPr>
          <p:cNvPr id="3" name="Content Placeholder 2"/>
          <p:cNvSpPr>
            <a:spLocks noGrp="1"/>
          </p:cNvSpPr>
          <p:nvPr>
            <p:ph idx="1"/>
          </p:nvPr>
        </p:nvSpPr>
        <p:spPr>
          <a:xfrm>
            <a:off x="465221" y="1985259"/>
            <a:ext cx="8596668" cy="3108527"/>
          </a:xfrm>
        </p:spPr>
        <p:txBody>
          <a:bodyPr>
            <a:normAutofit/>
          </a:bodyPr>
          <a:lstStyle/>
          <a:p>
            <a:r>
              <a:rPr lang="en-GB" sz="3600" dirty="0"/>
              <a:t>High visibility jackets</a:t>
            </a:r>
          </a:p>
          <a:p>
            <a:r>
              <a:rPr lang="en-GB" sz="3600" dirty="0"/>
              <a:t>Mobile – communication device</a:t>
            </a:r>
          </a:p>
          <a:p>
            <a:r>
              <a:rPr lang="en-GB" sz="3600" dirty="0"/>
              <a:t>Money</a:t>
            </a:r>
          </a:p>
          <a:p>
            <a:r>
              <a:rPr lang="en-GB" sz="3600" dirty="0"/>
              <a:t>Food</a:t>
            </a:r>
          </a:p>
          <a:p>
            <a:r>
              <a:rPr lang="en-GB" sz="3600" dirty="0"/>
              <a:t>Travel home considerations</a:t>
            </a:r>
          </a:p>
        </p:txBody>
      </p:sp>
      <p:pic>
        <p:nvPicPr>
          <p:cNvPr id="5" name="Screen Shot 2015-05-10 at 12.34.00.png">
            <a:extLst>
              <a:ext uri="{FF2B5EF4-FFF2-40B4-BE49-F238E27FC236}">
                <a16:creationId xmlns:a16="http://schemas.microsoft.com/office/drawing/2014/main" id="{82F5FD12-E54B-524F-B4BF-CA669ACE6072}"/>
              </a:ext>
            </a:extLst>
          </p:cNvPr>
          <p:cNvPicPr>
            <a:picLocks noChangeAspect="1"/>
          </p:cNvPicPr>
          <p:nvPr/>
        </p:nvPicPr>
        <p:blipFill>
          <a:blip r:embed="rId2">
            <a:extLst/>
          </a:blip>
          <a:stretch>
            <a:fillRect/>
          </a:stretch>
        </p:blipFill>
        <p:spPr>
          <a:xfrm>
            <a:off x="7200040" y="1428091"/>
            <a:ext cx="4477033" cy="4001818"/>
          </a:xfrm>
          <a:prstGeom prst="rect">
            <a:avLst/>
          </a:prstGeom>
          <a:effectLst>
            <a:softEdge rad="114300"/>
          </a:effec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EC24-4B49-B54C-ABC7-3082AE2BD0F0}"/>
              </a:ext>
            </a:extLst>
          </p:cNvPr>
          <p:cNvSpPr>
            <a:spLocks noGrp="1"/>
          </p:cNvSpPr>
          <p:nvPr>
            <p:ph type="title"/>
          </p:nvPr>
        </p:nvSpPr>
        <p:spPr/>
        <p:txBody>
          <a:bodyPr/>
          <a:lstStyle/>
          <a:p>
            <a:r>
              <a:rPr lang="en-US" b="1" u="sng" dirty="0"/>
              <a:t>Pre-Transfer Assessment – Putting it all together</a:t>
            </a:r>
          </a:p>
        </p:txBody>
      </p:sp>
      <p:sp>
        <p:nvSpPr>
          <p:cNvPr id="3" name="Content Placeholder 2">
            <a:extLst>
              <a:ext uri="{FF2B5EF4-FFF2-40B4-BE49-F238E27FC236}">
                <a16:creationId xmlns:a16="http://schemas.microsoft.com/office/drawing/2014/main" id="{D4D4268C-1ACE-604E-80EA-943C050D4E58}"/>
              </a:ext>
            </a:extLst>
          </p:cNvPr>
          <p:cNvSpPr>
            <a:spLocks noGrp="1"/>
          </p:cNvSpPr>
          <p:nvPr>
            <p:ph idx="1"/>
          </p:nvPr>
        </p:nvSpPr>
        <p:spPr>
          <a:xfrm>
            <a:off x="838200" y="2051545"/>
            <a:ext cx="10515600" cy="4351338"/>
          </a:xfrm>
        </p:spPr>
        <p:txBody>
          <a:bodyPr>
            <a:normAutofit/>
          </a:bodyPr>
          <a:lstStyle/>
          <a:p>
            <a:pPr marL="0" indent="0">
              <a:buNone/>
            </a:pPr>
            <a:r>
              <a:rPr lang="en-US" sz="2000" b="1" u="sng" dirty="0"/>
              <a:t>Now, where were we?</a:t>
            </a:r>
          </a:p>
          <a:p>
            <a:pPr>
              <a:buFont typeface="+mj-lt"/>
              <a:buAutoNum type="arabicPeriod"/>
            </a:pPr>
            <a:endParaRPr lang="en-US" sz="2000" dirty="0"/>
          </a:p>
          <a:p>
            <a:pPr>
              <a:buFont typeface="+mj-lt"/>
              <a:buAutoNum type="arabicPeriod"/>
            </a:pPr>
            <a:r>
              <a:rPr lang="en-US" dirty="0"/>
              <a:t>You have applied the ABCDE principles in preparing your patient. </a:t>
            </a:r>
          </a:p>
          <a:p>
            <a:pPr>
              <a:buFont typeface="+mj-lt"/>
              <a:buAutoNum type="arabicPeriod"/>
            </a:pPr>
            <a:r>
              <a:rPr lang="en-US" dirty="0"/>
              <a:t>This has involved meticulous planning and preparation.</a:t>
            </a:r>
          </a:p>
          <a:p>
            <a:pPr>
              <a:buFont typeface="+mj-lt"/>
              <a:buAutoNum type="arabicPeriod"/>
            </a:pPr>
            <a:r>
              <a:rPr lang="en-US" dirty="0"/>
              <a:t>You have utilized teamwork and communication.</a:t>
            </a:r>
          </a:p>
          <a:p>
            <a:endParaRPr lang="en-US" dirty="0"/>
          </a:p>
          <a:p>
            <a:pPr marL="0" indent="0" algn="ctr">
              <a:buNone/>
            </a:pPr>
            <a:r>
              <a:rPr lang="en-US" b="1" dirty="0">
                <a:solidFill>
                  <a:srgbClr val="FF0000"/>
                </a:solidFill>
              </a:rPr>
              <a:t>ASK YOURSELF……. ‘IS MY PATIENT READY TO GO ON TRANSFER?’</a:t>
            </a:r>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25-FAB7-A947-8D2F-457DC1051A53}"/>
              </a:ext>
            </a:extLst>
          </p:cNvPr>
          <p:cNvSpPr>
            <a:spLocks noGrp="1"/>
          </p:cNvSpPr>
          <p:nvPr>
            <p:ph type="title"/>
          </p:nvPr>
        </p:nvSpPr>
        <p:spPr/>
        <p:txBody>
          <a:bodyPr/>
          <a:lstStyle/>
          <a:p>
            <a:r>
              <a:rPr lang="en-US" b="1" u="sng" dirty="0"/>
              <a:t>Stop and Reassess</a:t>
            </a:r>
          </a:p>
        </p:txBody>
      </p:sp>
      <p:sp>
        <p:nvSpPr>
          <p:cNvPr id="3" name="Content Placeholder 2">
            <a:extLst>
              <a:ext uri="{FF2B5EF4-FFF2-40B4-BE49-F238E27FC236}">
                <a16:creationId xmlns:a16="http://schemas.microsoft.com/office/drawing/2014/main" id="{459F5A80-390A-014B-A381-5ADDC74BD62F}"/>
              </a:ext>
            </a:extLst>
          </p:cNvPr>
          <p:cNvSpPr>
            <a:spLocks noGrp="1"/>
          </p:cNvSpPr>
          <p:nvPr>
            <p:ph idx="1"/>
          </p:nvPr>
        </p:nvSpPr>
        <p:spPr>
          <a:xfrm>
            <a:off x="838200" y="1383750"/>
            <a:ext cx="10942011" cy="3880773"/>
          </a:xfrm>
        </p:spPr>
        <p:txBody>
          <a:bodyPr>
            <a:noAutofit/>
          </a:bodyPr>
          <a:lstStyle/>
          <a:p>
            <a:r>
              <a:rPr lang="en-US" sz="2000" dirty="0"/>
              <a:t>Once you have asked yourself, </a:t>
            </a:r>
            <a:r>
              <a:rPr lang="en-US" sz="2000" b="1" i="1" dirty="0"/>
              <a:t>‘is my patient ready to go on transfer’…</a:t>
            </a:r>
          </a:p>
          <a:p>
            <a:endParaRPr lang="en-US" sz="2000" b="1" i="1" dirty="0"/>
          </a:p>
          <a:p>
            <a:pPr>
              <a:buFont typeface="+mj-lt"/>
              <a:buAutoNum type="arabicPeriod"/>
            </a:pPr>
            <a:r>
              <a:rPr lang="en-US" sz="2000" b="1" dirty="0"/>
              <a:t>Reassess ABCDE</a:t>
            </a:r>
          </a:p>
          <a:p>
            <a:pPr>
              <a:buFont typeface="+mj-lt"/>
              <a:buAutoNum type="arabicPeriod"/>
            </a:pPr>
            <a:r>
              <a:rPr lang="en-US" sz="2000" b="1" dirty="0"/>
              <a:t>Reassess Drugs</a:t>
            </a:r>
          </a:p>
          <a:p>
            <a:pPr>
              <a:buFont typeface="+mj-lt"/>
              <a:buAutoNum type="arabicPeriod"/>
            </a:pPr>
            <a:r>
              <a:rPr lang="en-US" sz="2000" b="1" dirty="0"/>
              <a:t>Recheck equipment</a:t>
            </a:r>
          </a:p>
          <a:p>
            <a:pPr>
              <a:buFont typeface="+mj-lt"/>
              <a:buAutoNum type="arabicPeriod"/>
            </a:pPr>
            <a:r>
              <a:rPr lang="en-US" sz="2000" b="1" dirty="0"/>
              <a:t>Ask questions – Transferring team</a:t>
            </a:r>
          </a:p>
          <a:p>
            <a:pPr>
              <a:buFont typeface="+mj-lt"/>
              <a:buAutoNum type="arabicPeriod"/>
            </a:pPr>
            <a:r>
              <a:rPr lang="en-US" sz="2000" b="1" dirty="0"/>
              <a:t>Transfer form/checklist</a:t>
            </a:r>
          </a:p>
          <a:p>
            <a:pPr>
              <a:buFont typeface="+mj-lt"/>
              <a:buAutoNum type="arabicPeriod"/>
            </a:pPr>
            <a:r>
              <a:rPr lang="en-US" sz="2000" b="1" dirty="0"/>
              <a:t>Have you checked everything yourself</a:t>
            </a:r>
          </a:p>
          <a:p>
            <a:pPr>
              <a:buFont typeface="+mj-lt"/>
              <a:buAutoNum type="arabicPeriod"/>
            </a:pPr>
            <a:r>
              <a:rPr lang="en-US" sz="2000" b="1" dirty="0"/>
              <a:t>Have you reduced the risk of transfer to the lowest possible level</a:t>
            </a:r>
          </a:p>
          <a:p>
            <a:pPr>
              <a:buFont typeface="+mj-lt"/>
              <a:buAutoNum type="arabicPeriod"/>
            </a:pPr>
            <a:r>
              <a:rPr lang="en-US" sz="2000" b="1" dirty="0"/>
              <a:t>Has the receiving area (CT/MRI/Unit) been called?</a:t>
            </a:r>
          </a:p>
          <a:p>
            <a:pPr>
              <a:buFont typeface="+mj-lt"/>
              <a:buAutoNum type="arabicPeriod"/>
            </a:pPr>
            <a:endParaRPr lang="en-US" sz="2000" b="1" dirty="0"/>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761F-C4EF-0243-9CCC-A45AC7AB4464}"/>
              </a:ext>
            </a:extLst>
          </p:cNvPr>
          <p:cNvSpPr>
            <a:spLocks noGrp="1"/>
          </p:cNvSpPr>
          <p:nvPr>
            <p:ph type="title"/>
          </p:nvPr>
        </p:nvSpPr>
        <p:spPr/>
        <p:txBody>
          <a:bodyPr/>
          <a:lstStyle/>
          <a:p>
            <a:r>
              <a:rPr lang="en-US" b="1" u="sng" dirty="0"/>
              <a:t>When Receiving a patient </a:t>
            </a:r>
          </a:p>
        </p:txBody>
      </p:sp>
      <p:sp>
        <p:nvSpPr>
          <p:cNvPr id="3" name="Content Placeholder 2">
            <a:extLst>
              <a:ext uri="{FF2B5EF4-FFF2-40B4-BE49-F238E27FC236}">
                <a16:creationId xmlns:a16="http://schemas.microsoft.com/office/drawing/2014/main" id="{A49BFC3A-8F90-D44A-BEB5-88AF09853DE3}"/>
              </a:ext>
            </a:extLst>
          </p:cNvPr>
          <p:cNvSpPr>
            <a:spLocks noGrp="1"/>
          </p:cNvSpPr>
          <p:nvPr>
            <p:ph idx="1"/>
          </p:nvPr>
        </p:nvSpPr>
        <p:spPr>
          <a:xfrm>
            <a:off x="871298" y="1403567"/>
            <a:ext cx="9602739" cy="3880773"/>
          </a:xfrm>
        </p:spPr>
        <p:txBody>
          <a:bodyPr>
            <a:noAutofit/>
          </a:bodyPr>
          <a:lstStyle/>
          <a:p>
            <a:r>
              <a:rPr lang="en-US" sz="2000" b="1" dirty="0"/>
              <a:t>When receiving a patient, from somewhere, remember the following…..</a:t>
            </a:r>
          </a:p>
          <a:p>
            <a:endParaRPr lang="en-US" sz="2000" dirty="0"/>
          </a:p>
          <a:p>
            <a:pPr>
              <a:buFont typeface="+mj-lt"/>
              <a:buAutoNum type="arabicPeriod"/>
            </a:pPr>
            <a:r>
              <a:rPr lang="en-US" sz="2000" b="1" dirty="0"/>
              <a:t>Anticipate and prepare for arrival</a:t>
            </a:r>
          </a:p>
          <a:p>
            <a:pPr>
              <a:buFont typeface="+mj-lt"/>
              <a:buAutoNum type="arabicPeriod"/>
            </a:pPr>
            <a:r>
              <a:rPr lang="en-US" sz="2000" b="1" dirty="0"/>
              <a:t>Patient may arrive unstable</a:t>
            </a:r>
          </a:p>
          <a:p>
            <a:pPr>
              <a:buFont typeface="+mj-lt"/>
              <a:buAutoNum type="arabicPeriod"/>
            </a:pPr>
            <a:r>
              <a:rPr lang="en-US" sz="2000" b="1" dirty="0"/>
              <a:t>Be kind and compassionate to the transferring team and patient</a:t>
            </a:r>
          </a:p>
          <a:p>
            <a:pPr>
              <a:buFont typeface="+mj-lt"/>
              <a:buAutoNum type="arabicPeriod"/>
            </a:pPr>
            <a:r>
              <a:rPr lang="en-US" sz="2000" b="1" dirty="0"/>
              <a:t>Privacy and dignity at all times</a:t>
            </a:r>
          </a:p>
          <a:p>
            <a:pPr>
              <a:buFont typeface="+mj-lt"/>
              <a:buAutoNum type="arabicPeriod"/>
            </a:pPr>
            <a:r>
              <a:rPr lang="en-US" sz="2000" b="1" dirty="0"/>
              <a:t>Handover – Hands off</a:t>
            </a:r>
          </a:p>
          <a:p>
            <a:pPr>
              <a:buFont typeface="+mj-lt"/>
              <a:buAutoNum type="arabicPeriod"/>
            </a:pPr>
            <a:r>
              <a:rPr lang="en-US" sz="2000" b="1" dirty="0"/>
              <a:t>ABCDE Assessment</a:t>
            </a:r>
          </a:p>
          <a:p>
            <a:pPr>
              <a:buFont typeface="+mj-lt"/>
              <a:buAutoNum type="arabicPeriod"/>
            </a:pPr>
            <a:r>
              <a:rPr lang="en-US" sz="2000" b="1" dirty="0"/>
              <a:t>Documentation</a:t>
            </a:r>
          </a:p>
          <a:p>
            <a:pPr>
              <a:buFont typeface="+mj-lt"/>
              <a:buAutoNum type="arabicPeriod"/>
            </a:pPr>
            <a:r>
              <a:rPr lang="en-US" sz="2000" b="1" dirty="0"/>
              <a:t>Return equipment/transfer form/patient property</a:t>
            </a:r>
          </a:p>
        </p:txBody>
      </p:sp>
      <p:sp>
        <p:nvSpPr>
          <p:cNvPr id="5" name="TextBox 3"/>
          <p:cNvSpPr txBox="1"/>
          <p:nvPr/>
        </p:nvSpPr>
        <p:spPr>
          <a:xfrm>
            <a:off x="10171545" y="651235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657A-F452-9740-8569-5F9332C7CB4B}"/>
              </a:ext>
            </a:extLst>
          </p:cNvPr>
          <p:cNvSpPr>
            <a:spLocks noGrp="1"/>
          </p:cNvSpPr>
          <p:nvPr>
            <p:ph type="title"/>
          </p:nvPr>
        </p:nvSpPr>
        <p:spPr/>
        <p:txBody>
          <a:bodyPr/>
          <a:lstStyle/>
          <a:p>
            <a:r>
              <a:rPr lang="en-US" b="1" u="sng" dirty="0"/>
              <a:t>Summary </a:t>
            </a:r>
          </a:p>
        </p:txBody>
      </p:sp>
      <p:sp>
        <p:nvSpPr>
          <p:cNvPr id="3" name="Content Placeholder 2">
            <a:extLst>
              <a:ext uri="{FF2B5EF4-FFF2-40B4-BE49-F238E27FC236}">
                <a16:creationId xmlns:a16="http://schemas.microsoft.com/office/drawing/2014/main" id="{BF94F7D1-B863-724A-9C63-84BE4D10D42C}"/>
              </a:ext>
            </a:extLst>
          </p:cNvPr>
          <p:cNvSpPr>
            <a:spLocks noGrp="1"/>
          </p:cNvSpPr>
          <p:nvPr>
            <p:ph idx="1"/>
          </p:nvPr>
        </p:nvSpPr>
        <p:spPr>
          <a:xfrm>
            <a:off x="838199" y="1488613"/>
            <a:ext cx="10707255" cy="3880773"/>
          </a:xfrm>
        </p:spPr>
        <p:txBody>
          <a:bodyPr>
            <a:normAutofit/>
          </a:bodyPr>
          <a:lstStyle/>
          <a:p>
            <a:r>
              <a:rPr lang="en-US" sz="2000" dirty="0"/>
              <a:t>Critical care patients due to their conditions are unstable. They require meticulous stabilization and resuscitation in a safe environment prior to transfer.</a:t>
            </a:r>
          </a:p>
          <a:p>
            <a:r>
              <a:rPr lang="en-US" sz="2000" dirty="0"/>
              <a:t>The safety of the patient is your responsibility until you have handed over at the destination.</a:t>
            </a:r>
          </a:p>
          <a:p>
            <a:r>
              <a:rPr lang="en-US" sz="2000" dirty="0"/>
              <a:t>Volume resuscitated patients travel better.</a:t>
            </a:r>
          </a:p>
          <a:p>
            <a:r>
              <a:rPr lang="en-US" sz="2000" dirty="0"/>
              <a:t>Avoid hypoxia.</a:t>
            </a:r>
          </a:p>
          <a:p>
            <a:r>
              <a:rPr lang="en-US" sz="2000" dirty="0"/>
              <a:t>Assume nothing, plan and prepare for the worst.</a:t>
            </a:r>
          </a:p>
          <a:p>
            <a:endParaRPr lang="en-US" sz="2000" dirty="0"/>
          </a:p>
          <a:p>
            <a:pPr marL="0" indent="0" algn="ctr">
              <a:buNone/>
            </a:pPr>
            <a:r>
              <a:rPr lang="en-US" sz="2000" b="1" dirty="0">
                <a:solidFill>
                  <a:srgbClr val="FF0000"/>
                </a:solidFill>
              </a:rPr>
              <a:t>NOBODY GETS BETTER DURING A TRANSFER!</a:t>
            </a:r>
          </a:p>
          <a:p>
            <a:pPr marL="0" indent="0">
              <a:buNone/>
            </a:pPr>
            <a:endParaRPr lang="en-US" sz="2000" dirty="0"/>
          </a:p>
        </p:txBody>
      </p:sp>
      <p:sp>
        <p:nvSpPr>
          <p:cNvPr id="5" name="TextBox 3"/>
          <p:cNvSpPr txBox="1"/>
          <p:nvPr/>
        </p:nvSpPr>
        <p:spPr>
          <a:xfrm>
            <a:off x="10171545" y="6492874"/>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8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18AB-008F-6A4E-80D7-4372CF4B05AD}"/>
              </a:ext>
            </a:extLst>
          </p:cNvPr>
          <p:cNvSpPr>
            <a:spLocks noGrp="1"/>
          </p:cNvSpPr>
          <p:nvPr>
            <p:ph type="title"/>
          </p:nvPr>
        </p:nvSpPr>
        <p:spPr/>
        <p:txBody>
          <a:bodyPr/>
          <a:lstStyle/>
          <a:p>
            <a:r>
              <a:rPr lang="en-US" b="1" u="sng" dirty="0"/>
              <a:t>References</a:t>
            </a:r>
          </a:p>
        </p:txBody>
      </p:sp>
      <p:sp>
        <p:nvSpPr>
          <p:cNvPr id="3" name="Content Placeholder 2">
            <a:extLst>
              <a:ext uri="{FF2B5EF4-FFF2-40B4-BE49-F238E27FC236}">
                <a16:creationId xmlns:a16="http://schemas.microsoft.com/office/drawing/2014/main" id="{85B5429D-FA96-7243-B10F-02037A0D0FF1}"/>
              </a:ext>
            </a:extLst>
          </p:cNvPr>
          <p:cNvSpPr>
            <a:spLocks noGrp="1"/>
          </p:cNvSpPr>
          <p:nvPr>
            <p:ph idx="1"/>
          </p:nvPr>
        </p:nvSpPr>
        <p:spPr>
          <a:xfrm>
            <a:off x="561179" y="1426398"/>
            <a:ext cx="11196712" cy="4324556"/>
          </a:xfrm>
        </p:spPr>
        <p:txBody>
          <a:bodyPr>
            <a:noAutofit/>
          </a:bodyPr>
          <a:lstStyle/>
          <a:p>
            <a:r>
              <a:rPr lang="en-GB" sz="800" dirty="0"/>
              <a:t> Association of Ambulance Chief Executives. National Framework for Inter-facility transfers. 2018.</a:t>
            </a:r>
          </a:p>
          <a:p>
            <a:r>
              <a:rPr lang="en-GB" sz="800" dirty="0"/>
              <a:t> Evans, C, </a:t>
            </a:r>
            <a:r>
              <a:rPr lang="en-GB" sz="800" dirty="0" err="1"/>
              <a:t>Creaton</a:t>
            </a:r>
            <a:r>
              <a:rPr lang="en-GB" sz="800" dirty="0"/>
              <a:t>, A. and Kennedy, M., 2017. </a:t>
            </a:r>
            <a:r>
              <a:rPr lang="en-GB" sz="800" i="1" dirty="0"/>
              <a:t>Retrieval Medicine</a:t>
            </a:r>
            <a:r>
              <a:rPr lang="en-GB" sz="800" dirty="0"/>
              <a:t>. Oxford: Oxford Publishing Press.</a:t>
            </a:r>
          </a:p>
          <a:p>
            <a:r>
              <a:rPr lang="en-GB" sz="800" dirty="0"/>
              <a:t> Intensive Care Society, 2019. </a:t>
            </a:r>
            <a:r>
              <a:rPr lang="en-GB" sz="800" i="1" dirty="0"/>
              <a:t>The Transfer of the Critically ill Adult. </a:t>
            </a:r>
            <a:r>
              <a:rPr lang="en-GB" sz="800" dirty="0"/>
              <a:t>London: Intensive Care Society: London. </a:t>
            </a:r>
          </a:p>
          <a:p>
            <a:r>
              <a:rPr lang="en-GB" sz="800" dirty="0"/>
              <a:t> </a:t>
            </a:r>
            <a:r>
              <a:rPr lang="en-GB" sz="800" dirty="0" err="1"/>
              <a:t>Kulshrestha</a:t>
            </a:r>
            <a:r>
              <a:rPr lang="en-GB" sz="800" dirty="0"/>
              <a:t>, A. and Singh, J., 2016. Inter-hospital and Intra-Hospital patient transfer: Recent concepts. </a:t>
            </a:r>
            <a:r>
              <a:rPr lang="en-GB" sz="800" i="1" dirty="0"/>
              <a:t>Indian Journal of Anaesthesia,</a:t>
            </a:r>
            <a:r>
              <a:rPr lang="en-GB" sz="800" dirty="0"/>
              <a:t> 60(7), pp.451-457.</a:t>
            </a:r>
          </a:p>
          <a:p>
            <a:r>
              <a:rPr lang="en-GB" sz="800" dirty="0"/>
              <a:t> Low, A., and Hulme, J., 2015. </a:t>
            </a:r>
            <a:r>
              <a:rPr lang="en-GB" sz="800" i="1" dirty="0"/>
              <a:t>ABC of Transfer and Retrieval Medicine</a:t>
            </a:r>
            <a:r>
              <a:rPr lang="en-GB" sz="800" dirty="0"/>
              <a:t>. London: Wiley Blackwell.</a:t>
            </a:r>
          </a:p>
          <a:p>
            <a:r>
              <a:rPr lang="en-GB" sz="800" dirty="0" err="1"/>
              <a:t>Parmentier-Decrucq</a:t>
            </a:r>
            <a:r>
              <a:rPr lang="en-GB" sz="800" dirty="0"/>
              <a:t>, E., </a:t>
            </a:r>
            <a:r>
              <a:rPr lang="en-GB" sz="800" dirty="0" err="1"/>
              <a:t>Poissy</a:t>
            </a:r>
            <a:r>
              <a:rPr lang="en-GB" sz="800" dirty="0"/>
              <a:t>, J., </a:t>
            </a:r>
            <a:r>
              <a:rPr lang="en-GB" sz="800" dirty="0" err="1"/>
              <a:t>Favory</a:t>
            </a:r>
            <a:r>
              <a:rPr lang="en-GB" sz="800" dirty="0"/>
              <a:t>, R., </a:t>
            </a:r>
            <a:r>
              <a:rPr lang="en-GB" sz="800" dirty="0" err="1"/>
              <a:t>Nseir</a:t>
            </a:r>
            <a:r>
              <a:rPr lang="en-GB" sz="800" dirty="0"/>
              <a:t>, S., </a:t>
            </a:r>
            <a:r>
              <a:rPr lang="en-GB" sz="800" dirty="0" err="1"/>
              <a:t>Onimus</a:t>
            </a:r>
            <a:r>
              <a:rPr lang="en-GB" sz="800" dirty="0"/>
              <a:t>, T. and </a:t>
            </a:r>
            <a:r>
              <a:rPr lang="en-GB" sz="800" dirty="0" err="1"/>
              <a:t>Guerry</a:t>
            </a:r>
            <a:r>
              <a:rPr lang="en-GB" sz="800" dirty="0"/>
              <a:t>, M.J., 2013. Adverse events during </a:t>
            </a:r>
            <a:r>
              <a:rPr lang="en-GB" sz="800" dirty="0" err="1"/>
              <a:t>intrahospital</a:t>
            </a:r>
            <a:r>
              <a:rPr lang="en-GB" sz="800" dirty="0"/>
              <a:t> transport of critically ill patients: Incidence and risk factors. </a:t>
            </a:r>
            <a:r>
              <a:rPr lang="en-GB" sz="800" i="1" dirty="0"/>
              <a:t>Annual of Intensive Care, </a:t>
            </a:r>
            <a:r>
              <a:rPr lang="en-GB" sz="800" dirty="0"/>
              <a:t>3(10).</a:t>
            </a:r>
          </a:p>
          <a:p>
            <a:r>
              <a:rPr lang="en-GB" sz="800" dirty="0" err="1"/>
              <a:t>Venkategowda</a:t>
            </a:r>
            <a:r>
              <a:rPr lang="en-GB" sz="800" dirty="0"/>
              <a:t> P. Rao S, </a:t>
            </a:r>
            <a:r>
              <a:rPr lang="en-GB" sz="800" dirty="0" err="1"/>
              <a:t>Mutkule</a:t>
            </a:r>
            <a:r>
              <a:rPr lang="en-GB" sz="800" dirty="0"/>
              <a:t> D, </a:t>
            </a:r>
            <a:r>
              <a:rPr lang="en-GB" sz="800" dirty="0" err="1"/>
              <a:t>Taggu</a:t>
            </a:r>
            <a:r>
              <a:rPr lang="en-GB" sz="800" dirty="0"/>
              <a:t> A, Unexpected events occurring during the intra-hospital transport of critically ill ICU patients. Indian Journal of Critical Care Medicine. 2014;18(6):354-7.</a:t>
            </a:r>
          </a:p>
          <a:p>
            <a:r>
              <a:rPr lang="en-GB" sz="800" dirty="0"/>
              <a:t>Mental Capacity Act, 2005. London: UK Government.</a:t>
            </a:r>
          </a:p>
          <a:p>
            <a:r>
              <a:rPr lang="en-GB" sz="800" dirty="0"/>
              <a:t> Karger, S. and Basel, A.G., 2021. Principles of Clinical Ethics and Their Application to Practice, </a:t>
            </a:r>
            <a:r>
              <a:rPr lang="en-GB" sz="800" i="1" dirty="0"/>
              <a:t>Medicine Clinical Practice</a:t>
            </a:r>
            <a:r>
              <a:rPr lang="en-GB" sz="800" dirty="0"/>
              <a:t>, 30, pp.17-28.</a:t>
            </a:r>
          </a:p>
          <a:p>
            <a:r>
              <a:rPr lang="en-GB" sz="800" dirty="0"/>
              <a:t>Nursing and Council, 2015. </a:t>
            </a:r>
            <a:r>
              <a:rPr lang="en-GB" sz="800" i="1" dirty="0"/>
              <a:t>NMC Standards of Practice, guidance for Nurses and Midwives</a:t>
            </a:r>
            <a:r>
              <a:rPr lang="en-GB" sz="800" dirty="0"/>
              <a:t>. London: Nursing and Midwifery Council. </a:t>
            </a:r>
          </a:p>
          <a:p>
            <a:r>
              <a:rPr lang="en-GB" sz="800" dirty="0"/>
              <a:t>SBNS Society of British Neurological Surgeons Care Quality Statement. 2015. </a:t>
            </a:r>
            <a:r>
              <a:rPr lang="en-GB" sz="800" dirty="0" err="1"/>
              <a:t>www.sbns.org.uk</a:t>
            </a:r>
            <a:r>
              <a:rPr lang="en-GB" sz="800" dirty="0"/>
              <a:t>/</a:t>
            </a:r>
            <a:r>
              <a:rPr lang="en-GB" sz="800" dirty="0" err="1"/>
              <a:t>index.php</a:t>
            </a:r>
            <a:r>
              <a:rPr lang="en-GB" sz="800" dirty="0"/>
              <a:t>/</a:t>
            </a:r>
            <a:r>
              <a:rPr lang="en-GB" sz="800" dirty="0" err="1"/>
              <a:t>download_file</a:t>
            </a:r>
            <a:r>
              <a:rPr lang="en-GB" sz="800" dirty="0"/>
              <a:t>/ view/975/87 (accessed 23/04/2018). </a:t>
            </a:r>
          </a:p>
          <a:p>
            <a:r>
              <a:rPr lang="en-GB" sz="800" dirty="0" err="1"/>
              <a:t>Wahlgren</a:t>
            </a:r>
            <a:r>
              <a:rPr lang="en-GB" sz="800" dirty="0"/>
              <a:t> N, Moreira T, Michel P, et al. Mechanical thrombectomy in acute ischemic stroke. International Journal of Stroke 2016; 11: 134–47.</a:t>
            </a:r>
          </a:p>
          <a:p>
            <a:r>
              <a:rPr lang="en-GB" sz="800" dirty="0" err="1"/>
              <a:t>Wijdicks</a:t>
            </a:r>
            <a:r>
              <a:rPr lang="en-GB" sz="800" dirty="0"/>
              <a:t> EFM, </a:t>
            </a:r>
            <a:r>
              <a:rPr lang="en-GB" sz="800" dirty="0" err="1"/>
              <a:t>Sheth</a:t>
            </a:r>
            <a:r>
              <a:rPr lang="en-GB" sz="800" dirty="0"/>
              <a:t> KN, Carter BS, et al. Recommendations for the management of cerebral and cerebellar infarction with swelling. A statement for healthcare professionals from the American Heart Association/American Stroke Association. Stroke 2014; 45: 1222–38.</a:t>
            </a:r>
          </a:p>
          <a:p>
            <a:r>
              <a:rPr lang="en-GB" sz="800" dirty="0"/>
              <a:t>Intercollegiate Stroke Working Party. National clinical guidelines for stroke, 5th </a:t>
            </a:r>
            <a:r>
              <a:rPr lang="en-GB" sz="800" dirty="0" err="1"/>
              <a:t>edn</a:t>
            </a:r>
            <a:r>
              <a:rPr lang="en-GB" sz="800" dirty="0"/>
              <a:t>. London: Royal College of Physicians, 2016. http://</a:t>
            </a:r>
            <a:r>
              <a:rPr lang="en-GB" sz="800" dirty="0" err="1"/>
              <a:t>www.strokeaudit.org</a:t>
            </a:r>
            <a:r>
              <a:rPr lang="en-GB" sz="800" dirty="0"/>
              <a:t>/</a:t>
            </a:r>
            <a:r>
              <a:rPr lang="en-GB" sz="800" dirty="0" err="1"/>
              <a:t>SupportFiles</a:t>
            </a:r>
            <a:r>
              <a:rPr lang="en-GB" sz="800" dirty="0"/>
              <a:t>/ Documents/Guidelines/2016-National-Clinical-Guideline-forStroke-5t-(1).</a:t>
            </a:r>
            <a:r>
              <a:rPr lang="en-GB" sz="800" dirty="0" err="1"/>
              <a:t>aspx</a:t>
            </a:r>
            <a:r>
              <a:rPr lang="en-GB" sz="800" dirty="0"/>
              <a:t> (accessed 23/04/2018).</a:t>
            </a:r>
          </a:p>
          <a:p>
            <a:r>
              <a:rPr lang="en-GB" sz="800" dirty="0" err="1"/>
              <a:t>Berkhemer</a:t>
            </a:r>
            <a:r>
              <a:rPr lang="en-GB" sz="800" dirty="0"/>
              <a:t> OA, </a:t>
            </a:r>
            <a:r>
              <a:rPr lang="en-GB" sz="800" dirty="0" err="1"/>
              <a:t>Fransen</a:t>
            </a:r>
            <a:r>
              <a:rPr lang="en-GB" sz="800" dirty="0"/>
              <a:t> PSS, </a:t>
            </a:r>
            <a:r>
              <a:rPr lang="en-GB" sz="800" dirty="0" err="1"/>
              <a:t>Beumer</a:t>
            </a:r>
            <a:r>
              <a:rPr lang="en-GB" sz="800" dirty="0"/>
              <a:t> D, et al. A randomized trial of intra-arterial treatment for acute ischemic stroke. New England Journal of Medicine 2015; 372: 11–20.</a:t>
            </a:r>
          </a:p>
          <a:p>
            <a:endParaRPr lang="en-US" sz="800" dirty="0"/>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60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3D99E-67C2-3741-8A0D-9E05BEAD7FB0}"/>
              </a:ext>
            </a:extLst>
          </p:cNvPr>
          <p:cNvSpPr>
            <a:spLocks noGrp="1"/>
          </p:cNvSpPr>
          <p:nvPr>
            <p:ph type="title"/>
          </p:nvPr>
        </p:nvSpPr>
        <p:spPr/>
        <p:txBody>
          <a:bodyPr/>
          <a:lstStyle/>
          <a:p>
            <a:r>
              <a:rPr lang="en-US" b="1" u="sng" dirty="0"/>
              <a:t>References</a:t>
            </a:r>
          </a:p>
        </p:txBody>
      </p:sp>
      <p:sp>
        <p:nvSpPr>
          <p:cNvPr id="5" name="Content Placeholder 2">
            <a:extLst>
              <a:ext uri="{FF2B5EF4-FFF2-40B4-BE49-F238E27FC236}">
                <a16:creationId xmlns:a16="http://schemas.microsoft.com/office/drawing/2014/main" id="{E7288B27-1C04-AF45-8354-91F2257AFE63}"/>
              </a:ext>
            </a:extLst>
          </p:cNvPr>
          <p:cNvSpPr>
            <a:spLocks noGrp="1"/>
          </p:cNvSpPr>
          <p:nvPr>
            <p:ph idx="1"/>
          </p:nvPr>
        </p:nvSpPr>
        <p:spPr>
          <a:xfrm>
            <a:off x="571011" y="1531087"/>
            <a:ext cx="11131462" cy="4206012"/>
          </a:xfrm>
        </p:spPr>
        <p:txBody>
          <a:bodyPr>
            <a:noAutofit/>
          </a:bodyPr>
          <a:lstStyle/>
          <a:p>
            <a:r>
              <a:rPr lang="en-GB" sz="800" dirty="0"/>
              <a:t>White PW, Bhalla A, Dinsmore J, et al. Standards for providing safe acute ischaemic stroke thrombectomy services. Clinical Radiology 2017; 72: 175.e1–9. </a:t>
            </a:r>
          </a:p>
          <a:p>
            <a:r>
              <a:rPr lang="en-GB" sz="800" dirty="0"/>
              <a:t>NHS Choices. Urgent and emergency care services in England. https://</a:t>
            </a:r>
            <a:r>
              <a:rPr lang="en-GB" sz="800" dirty="0" err="1"/>
              <a:t>www.nhs.uk</a:t>
            </a:r>
            <a:r>
              <a:rPr lang="en-GB" sz="800" dirty="0"/>
              <a:t>/</a:t>
            </a:r>
            <a:r>
              <a:rPr lang="en-GB" sz="800" dirty="0" err="1"/>
              <a:t>NHSEngland</a:t>
            </a:r>
            <a:r>
              <a:rPr lang="en-GB" sz="800" dirty="0"/>
              <a:t>/</a:t>
            </a:r>
            <a:r>
              <a:rPr lang="en-GB" sz="800" dirty="0" err="1"/>
              <a:t>AboutNHSservices</a:t>
            </a:r>
            <a:r>
              <a:rPr lang="en-GB" sz="800" dirty="0"/>
              <a:t>/Emerge </a:t>
            </a:r>
            <a:r>
              <a:rPr lang="en-GB" sz="800" dirty="0" err="1"/>
              <a:t>ncyandurgentcareservices</a:t>
            </a:r>
            <a:r>
              <a:rPr lang="en-GB" sz="800" dirty="0"/>
              <a:t>/Pages/</a:t>
            </a:r>
            <a:r>
              <a:rPr lang="en-GB" sz="800" dirty="0" err="1"/>
              <a:t>Majortraumaservices.aspx</a:t>
            </a:r>
            <a:r>
              <a:rPr lang="en-GB" sz="800" dirty="0"/>
              <a:t> (accessed 23/04/2018). </a:t>
            </a:r>
          </a:p>
          <a:p>
            <a:r>
              <a:rPr lang="en-GB" sz="800" dirty="0"/>
              <a:t>Bourn S, </a:t>
            </a:r>
            <a:r>
              <a:rPr lang="en-GB" sz="800" dirty="0" err="1"/>
              <a:t>Wijesingha</a:t>
            </a:r>
            <a:r>
              <a:rPr lang="en-GB" sz="800" dirty="0"/>
              <a:t> S, </a:t>
            </a:r>
            <a:r>
              <a:rPr lang="en-GB" sz="800" dirty="0" err="1"/>
              <a:t>Nordmann</a:t>
            </a:r>
            <a:r>
              <a:rPr lang="en-GB" sz="800" dirty="0"/>
              <a:t> G. Transfer of the critically ill adult patient. British Journal of Anaesthesia Education 2018; 18: 63–8.</a:t>
            </a:r>
          </a:p>
          <a:p>
            <a:r>
              <a:rPr lang="en-GB" sz="800" dirty="0" err="1"/>
              <a:t>Checketts</a:t>
            </a:r>
            <a:r>
              <a:rPr lang="en-GB" sz="800" dirty="0"/>
              <a:t> MR, </a:t>
            </a:r>
            <a:r>
              <a:rPr lang="en-GB" sz="800" dirty="0" err="1"/>
              <a:t>Alladi</a:t>
            </a:r>
            <a:r>
              <a:rPr lang="en-GB" sz="800" dirty="0"/>
              <a:t> R, Ferguson K, et al. Recommendations for standards of monitoring during anaesthesia and recovery 2015. Anaesthesia 2016; 71: 85–93.</a:t>
            </a:r>
          </a:p>
          <a:p>
            <a:r>
              <a:rPr lang="en-GB" sz="800" dirty="0" err="1"/>
              <a:t>Prottengeier</a:t>
            </a:r>
            <a:r>
              <a:rPr lang="en-GB" sz="800" dirty="0"/>
              <a:t> J, Moritz A, Heinrich S, Gall C, Schmidt J. Sedation assessment in a mobile intensive care unit: a prospective </a:t>
            </a:r>
            <a:r>
              <a:rPr lang="en-GB" sz="800" dirty="0" err="1"/>
              <a:t>pilotstudy</a:t>
            </a:r>
            <a:r>
              <a:rPr lang="en-GB" sz="800" dirty="0"/>
              <a:t> on the relation of clinical sedation scales and the </a:t>
            </a:r>
            <a:r>
              <a:rPr lang="en-GB" sz="800" dirty="0" err="1"/>
              <a:t>bispectral</a:t>
            </a:r>
            <a:r>
              <a:rPr lang="en-GB" sz="800" dirty="0"/>
              <a:t> index. Critical Care 2014; 18: 615.</a:t>
            </a:r>
          </a:p>
          <a:p>
            <a:r>
              <a:rPr lang="en-GB" sz="800" dirty="0" err="1"/>
              <a:t>Lockey</a:t>
            </a:r>
            <a:r>
              <a:rPr lang="en-GB" sz="800" dirty="0"/>
              <a:t> DJ, </a:t>
            </a:r>
            <a:r>
              <a:rPr lang="en-GB" sz="800" dirty="0" err="1"/>
              <a:t>Crewdson</a:t>
            </a:r>
            <a:r>
              <a:rPr lang="en-GB" sz="800" dirty="0"/>
              <a:t> K, Davies G, et al. Association of Anaesthetists: safer pre-hospital anaesthesia 2017. Anaesthesia 2017; 72: 379–90.</a:t>
            </a:r>
          </a:p>
          <a:p>
            <a:r>
              <a:rPr lang="en-GB" sz="800" dirty="0"/>
              <a:t>Bucher J, </a:t>
            </a:r>
            <a:r>
              <a:rPr lang="en-GB" sz="800" dirty="0" err="1"/>
              <a:t>Koyfman</a:t>
            </a:r>
            <a:r>
              <a:rPr lang="en-GB" sz="800" dirty="0"/>
              <a:t> A. Intubation of the neurologically injured patient. Journal of Emergency Medicine 2015; 49: 920–7.</a:t>
            </a:r>
          </a:p>
          <a:p>
            <a:r>
              <a:rPr lang="en-GB" sz="800" dirty="0" err="1"/>
              <a:t>Zeiler</a:t>
            </a:r>
            <a:r>
              <a:rPr lang="en-GB" sz="800" dirty="0"/>
              <a:t> FA, Teitelbaum J, West M, Gillman LM. The ketamine effect on ICP in traumatic brain injury. Neurocritical Care 2014; 21: 163–73.</a:t>
            </a:r>
          </a:p>
          <a:p>
            <a:r>
              <a:rPr lang="en-GB" sz="800" dirty="0"/>
              <a:t>Wiles MD. Blood pressure in trauma resuscitation: ‘pop the clot’ vs. ‘drain the brain’? Anaesthesia 2017; 72: 1448–55. </a:t>
            </a:r>
          </a:p>
          <a:p>
            <a:r>
              <a:rPr lang="en-GB" sz="800" dirty="0" err="1"/>
              <a:t>Hajat</a:t>
            </a:r>
            <a:r>
              <a:rPr lang="en-GB" sz="800" dirty="0"/>
              <a:t> Z, Ahmad N, </a:t>
            </a:r>
            <a:r>
              <a:rPr lang="en-GB" sz="800" dirty="0" err="1"/>
              <a:t>Andrzejowski</a:t>
            </a:r>
            <a:r>
              <a:rPr lang="en-GB" sz="800" dirty="0"/>
              <a:t> J. The role and limitations of EEG-based depth of anaesthesia monitoring in theatres and intensive care. Anaesthesia 2017; 72: 38–47.</a:t>
            </a:r>
          </a:p>
          <a:p>
            <a:pPr marL="0" indent="0">
              <a:buNone/>
            </a:pPr>
            <a:endParaRPr lang="en-GB" sz="800" dirty="0"/>
          </a:p>
        </p:txBody>
      </p:sp>
      <p:sp>
        <p:nvSpPr>
          <p:cNvPr id="7"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49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365125"/>
            <a:ext cx="10515600" cy="1325563"/>
          </a:xfrm>
        </p:spPr>
        <p:txBody>
          <a:bodyPr>
            <a:normAutofit/>
          </a:bodyPr>
          <a:lstStyle/>
          <a:p>
            <a:pPr algn="ctr"/>
            <a:r>
              <a:rPr lang="en-GB" sz="7200" b="1" dirty="0"/>
              <a:t>Thank you!</a:t>
            </a:r>
          </a:p>
        </p:txBody>
      </p:sp>
      <p:pic>
        <p:nvPicPr>
          <p:cNvPr id="5" name="Picture 4" descr="Transfer (@TransferEoE)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205" y="1685232"/>
            <a:ext cx="5402489" cy="4051867"/>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280074"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Guidelines</a:t>
            </a:r>
          </a:p>
        </p:txBody>
      </p:sp>
      <p:sp>
        <p:nvSpPr>
          <p:cNvPr id="3" name="Content Placeholder 2"/>
          <p:cNvSpPr>
            <a:spLocks noGrp="1"/>
          </p:cNvSpPr>
          <p:nvPr>
            <p:ph idx="1"/>
          </p:nvPr>
        </p:nvSpPr>
        <p:spPr>
          <a:xfrm>
            <a:off x="838200" y="1601862"/>
            <a:ext cx="8596668" cy="3880773"/>
          </a:xfrm>
        </p:spPr>
        <p:txBody>
          <a:bodyPr>
            <a:normAutofit/>
          </a:bodyPr>
          <a:lstStyle/>
          <a:p>
            <a:r>
              <a:rPr lang="en-GB" sz="2000" dirty="0"/>
              <a:t>Intensive Care Society Guidelines (2019)</a:t>
            </a:r>
          </a:p>
        </p:txBody>
      </p:sp>
      <p:pic>
        <p:nvPicPr>
          <p:cNvPr id="4" name="Picture 3"/>
          <p:cNvPicPr>
            <a:picLocks noChangeAspect="1"/>
          </p:cNvPicPr>
          <p:nvPr/>
        </p:nvPicPr>
        <p:blipFill>
          <a:blip r:embed="rId2"/>
          <a:stretch>
            <a:fillRect/>
          </a:stretch>
        </p:blipFill>
        <p:spPr>
          <a:xfrm>
            <a:off x="6617084" y="1027906"/>
            <a:ext cx="3141057" cy="4296262"/>
          </a:xfrm>
          <a:prstGeom prst="rect">
            <a:avLst/>
          </a:prstGeom>
          <a:effectLst>
            <a:softEdge rad="63500"/>
          </a:effec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2D89-3144-A842-BEE7-58C94E8B3406}"/>
              </a:ext>
            </a:extLst>
          </p:cNvPr>
          <p:cNvSpPr>
            <a:spLocks noGrp="1"/>
          </p:cNvSpPr>
          <p:nvPr>
            <p:ph type="title"/>
          </p:nvPr>
        </p:nvSpPr>
        <p:spPr>
          <a:xfrm>
            <a:off x="3879727" y="2640097"/>
            <a:ext cx="8596668" cy="1320800"/>
          </a:xfrm>
        </p:spPr>
        <p:txBody>
          <a:bodyPr>
            <a:normAutofit/>
          </a:bodyPr>
          <a:lstStyle/>
          <a:p>
            <a:r>
              <a:rPr lang="en-US" sz="7200" b="1" dirty="0"/>
              <a:t>Questions?</a:t>
            </a:r>
          </a:p>
        </p:txBody>
      </p:sp>
      <p:sp>
        <p:nvSpPr>
          <p:cNvPr id="5" name="TextBox 3"/>
          <p:cNvSpPr txBox="1"/>
          <p:nvPr/>
        </p:nvSpPr>
        <p:spPr>
          <a:xfrm>
            <a:off x="10178473"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is the systematic approach?</a:t>
            </a:r>
          </a:p>
        </p:txBody>
      </p:sp>
      <p:sp>
        <p:nvSpPr>
          <p:cNvPr id="3" name="Content Placeholder 2"/>
          <p:cNvSpPr>
            <a:spLocks noGrp="1"/>
          </p:cNvSpPr>
          <p:nvPr>
            <p:ph idx="1"/>
          </p:nvPr>
        </p:nvSpPr>
        <p:spPr>
          <a:xfrm>
            <a:off x="4833005" y="1690688"/>
            <a:ext cx="1586268" cy="3880773"/>
          </a:xfrm>
        </p:spPr>
        <p:txBody>
          <a:bodyPr>
            <a:normAutofit/>
          </a:bodyPr>
          <a:lstStyle/>
          <a:p>
            <a:pPr marL="0" indent="0">
              <a:buNone/>
            </a:pPr>
            <a:r>
              <a:rPr lang="en-GB" sz="3200" b="1" dirty="0">
                <a:solidFill>
                  <a:srgbClr val="FF0000"/>
                </a:solidFill>
              </a:rPr>
              <a:t>A</a:t>
            </a:r>
            <a:r>
              <a:rPr lang="en-GB" sz="2000" b="1" dirty="0">
                <a:solidFill>
                  <a:schemeClr val="tx1"/>
                </a:solidFill>
              </a:rPr>
              <a:t>irway</a:t>
            </a:r>
            <a:endParaRPr lang="en-GB" sz="3200" b="1" dirty="0">
              <a:solidFill>
                <a:srgbClr val="FF0000"/>
              </a:solidFill>
            </a:endParaRPr>
          </a:p>
          <a:p>
            <a:pPr marL="0" indent="0">
              <a:buNone/>
            </a:pPr>
            <a:r>
              <a:rPr lang="en-GB" sz="3200" b="1" dirty="0">
                <a:solidFill>
                  <a:srgbClr val="FF0000"/>
                </a:solidFill>
              </a:rPr>
              <a:t>B</a:t>
            </a:r>
            <a:r>
              <a:rPr lang="en-GB" sz="2000" b="1" dirty="0">
                <a:solidFill>
                  <a:schemeClr val="tx1"/>
                </a:solidFill>
              </a:rPr>
              <a:t>reathing</a:t>
            </a:r>
            <a:endParaRPr lang="en-GB" sz="3200" b="1" dirty="0">
              <a:solidFill>
                <a:srgbClr val="FF0000"/>
              </a:solidFill>
            </a:endParaRPr>
          </a:p>
          <a:p>
            <a:pPr marL="0" indent="0">
              <a:buNone/>
            </a:pPr>
            <a:r>
              <a:rPr lang="en-GB" sz="3200" b="1" dirty="0">
                <a:solidFill>
                  <a:srgbClr val="FF0000"/>
                </a:solidFill>
              </a:rPr>
              <a:t>C</a:t>
            </a:r>
            <a:r>
              <a:rPr lang="en-GB" sz="2000" b="1" dirty="0">
                <a:solidFill>
                  <a:schemeClr val="tx1"/>
                </a:solidFill>
              </a:rPr>
              <a:t>irculation</a:t>
            </a:r>
            <a:endParaRPr lang="en-GB" sz="3200" b="1" dirty="0">
              <a:solidFill>
                <a:srgbClr val="FF0000"/>
              </a:solidFill>
            </a:endParaRPr>
          </a:p>
          <a:p>
            <a:pPr marL="0" indent="0">
              <a:buNone/>
            </a:pPr>
            <a:r>
              <a:rPr lang="en-GB" sz="3200" b="1" dirty="0">
                <a:solidFill>
                  <a:srgbClr val="FF0000"/>
                </a:solidFill>
              </a:rPr>
              <a:t>D</a:t>
            </a:r>
            <a:r>
              <a:rPr lang="en-GB" sz="2000" b="1" dirty="0">
                <a:solidFill>
                  <a:schemeClr val="tx1"/>
                </a:solidFill>
              </a:rPr>
              <a:t>isability</a:t>
            </a:r>
            <a:endParaRPr lang="en-GB" sz="3200" b="1" dirty="0">
              <a:solidFill>
                <a:srgbClr val="FF0000"/>
              </a:solidFill>
            </a:endParaRPr>
          </a:p>
          <a:p>
            <a:pPr marL="0" indent="0">
              <a:buNone/>
            </a:pPr>
            <a:r>
              <a:rPr lang="en-GB" sz="3200" b="1" dirty="0">
                <a:solidFill>
                  <a:srgbClr val="FF0000"/>
                </a:solidFill>
              </a:rPr>
              <a:t>E</a:t>
            </a:r>
            <a:r>
              <a:rPr lang="en-GB" sz="2000" b="1" dirty="0">
                <a:solidFill>
                  <a:schemeClr val="tx1"/>
                </a:solidFill>
              </a:rPr>
              <a:t>xposure</a:t>
            </a:r>
            <a:endParaRPr lang="en-GB" sz="3200" b="1" dirty="0">
              <a:solidFill>
                <a:srgbClr val="FF0000"/>
              </a:solidFill>
            </a:endParaRPr>
          </a:p>
          <a:p>
            <a:pPr marL="0" indent="0">
              <a:buNone/>
            </a:pPr>
            <a:endParaRPr lang="en-GB" sz="2400" dirty="0"/>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5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b="1" u="sng" dirty="0"/>
              <a:t>Airway</a:t>
            </a:r>
          </a:p>
        </p:txBody>
      </p:sp>
      <p:sp>
        <p:nvSpPr>
          <p:cNvPr id="4" name="Content Placeholder 2"/>
          <p:cNvSpPr>
            <a:spLocks noGrp="1"/>
          </p:cNvSpPr>
          <p:nvPr>
            <p:ph idx="1"/>
          </p:nvPr>
        </p:nvSpPr>
        <p:spPr>
          <a:xfrm>
            <a:off x="669758" y="1833226"/>
            <a:ext cx="10515600" cy="4351338"/>
          </a:xfrm>
        </p:spPr>
        <p:txBody>
          <a:bodyPr>
            <a:normAutofit/>
          </a:bodyPr>
          <a:lstStyle/>
          <a:p>
            <a:r>
              <a:rPr lang="en-GB" sz="2000" dirty="0"/>
              <a:t>Any self ventilating patient considered at risk of airway compromise or ventilator insufficiency during transfer should be electively intubated and ventilated prior to departure.</a:t>
            </a:r>
          </a:p>
          <a:p>
            <a:pPr marL="0" indent="0">
              <a:buNone/>
            </a:pPr>
            <a:endParaRPr lang="en-GB" sz="2000" dirty="0"/>
          </a:p>
          <a:p>
            <a:r>
              <a:rPr lang="en-GB" sz="2000" dirty="0"/>
              <a:t>What causes can you think of that may require the patient to be intubated prior to departure?</a:t>
            </a:r>
          </a:p>
          <a:p>
            <a:endParaRPr lang="en-GB" sz="2000" dirty="0"/>
          </a:p>
          <a:p>
            <a:r>
              <a:rPr lang="en-GB" sz="2000" dirty="0"/>
              <a:t>Airway must be secured prior to departure and cuff pressure checked pre-departure.</a:t>
            </a:r>
          </a:p>
          <a:p>
            <a:endParaRPr lang="en-GB" sz="2000" dirty="0"/>
          </a:p>
        </p:txBody>
      </p:sp>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00337" y="365125"/>
            <a:ext cx="10515600" cy="1325563"/>
          </a:xfrm>
        </p:spPr>
        <p:txBody>
          <a:bodyPr/>
          <a:lstStyle/>
          <a:p>
            <a:r>
              <a:rPr lang="en-GB" b="1" u="sng" dirty="0"/>
              <a:t>Airway</a:t>
            </a:r>
          </a:p>
        </p:txBody>
      </p:sp>
      <p:sp>
        <p:nvSpPr>
          <p:cNvPr id="4" name="Content Placeholder 2"/>
          <p:cNvSpPr>
            <a:spLocks noGrp="1"/>
          </p:cNvSpPr>
          <p:nvPr>
            <p:ph idx="1"/>
          </p:nvPr>
        </p:nvSpPr>
        <p:spPr>
          <a:xfrm>
            <a:off x="838199" y="1690688"/>
            <a:ext cx="10707255" cy="3880773"/>
          </a:xfrm>
        </p:spPr>
        <p:txBody>
          <a:bodyPr>
            <a:normAutofit/>
          </a:bodyPr>
          <a:lstStyle/>
          <a:p>
            <a:pPr marL="0" indent="0">
              <a:buNone/>
            </a:pPr>
            <a:endParaRPr lang="en-GB" sz="1600" dirty="0"/>
          </a:p>
          <a:p>
            <a:r>
              <a:rPr lang="en-GB" sz="2000" dirty="0"/>
              <a:t>ETT position should be confirmed, adequate oxygenation and ventilation of patient.</a:t>
            </a:r>
          </a:p>
          <a:p>
            <a:r>
              <a:rPr lang="en-GB" sz="2000" b="1" dirty="0"/>
              <a:t>Recommendation: </a:t>
            </a:r>
            <a:r>
              <a:rPr lang="en-GB" sz="2000" i="1" dirty="0"/>
              <a:t>‘Pre-departure ABG’</a:t>
            </a:r>
            <a:endParaRPr lang="en-GB" sz="2000" b="1" i="1" dirty="0"/>
          </a:p>
          <a:p>
            <a:r>
              <a:rPr lang="en-GB" sz="2000" b="1" u="sng" dirty="0"/>
              <a:t>Pulse Oximetry</a:t>
            </a:r>
            <a:r>
              <a:rPr lang="en-GB" sz="2000" b="1" dirty="0"/>
              <a:t>: </a:t>
            </a:r>
            <a:r>
              <a:rPr lang="en-GB" sz="2000" dirty="0"/>
              <a:t>Inaccuracy in hypotension or poorly perfused digits. Motion artefact. Only tells us about arterial oxygen saturation. Vibration causes dislodgement.</a:t>
            </a:r>
          </a:p>
          <a:p>
            <a:r>
              <a:rPr lang="en-GB" sz="2000" b="1" u="sng" dirty="0"/>
              <a:t>ETC02: </a:t>
            </a:r>
            <a:r>
              <a:rPr lang="en-GB" sz="2000" dirty="0"/>
              <a:t>Fluctuates with </a:t>
            </a:r>
            <a:r>
              <a:rPr lang="en-GB" sz="2000" dirty="0" smtClean="0"/>
              <a:t>respiration</a:t>
            </a:r>
            <a:endParaRPr lang="en-GB" sz="1600" b="1" dirty="0"/>
          </a:p>
          <a:p>
            <a:endParaRPr lang="en-GB" sz="1600" dirty="0"/>
          </a:p>
        </p:txBody>
      </p:sp>
      <p:sp>
        <p:nvSpPr>
          <p:cNvPr id="7" name="TextBox 3"/>
          <p:cNvSpPr txBox="1"/>
          <p:nvPr/>
        </p:nvSpPr>
        <p:spPr>
          <a:xfrm>
            <a:off x="10252365" y="652029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Breathing</a:t>
            </a:r>
          </a:p>
        </p:txBody>
      </p:sp>
      <p:sp>
        <p:nvSpPr>
          <p:cNvPr id="3" name="Content Placeholder 2"/>
          <p:cNvSpPr>
            <a:spLocks noGrp="1"/>
          </p:cNvSpPr>
          <p:nvPr>
            <p:ph idx="1"/>
          </p:nvPr>
        </p:nvSpPr>
        <p:spPr>
          <a:xfrm>
            <a:off x="838200" y="1488613"/>
            <a:ext cx="8596668" cy="3880773"/>
          </a:xfrm>
        </p:spPr>
        <p:txBody>
          <a:bodyPr>
            <a:normAutofit/>
          </a:bodyPr>
          <a:lstStyle/>
          <a:p>
            <a:pPr marL="0" indent="0">
              <a:buNone/>
            </a:pPr>
            <a:r>
              <a:rPr lang="en-GB" sz="2000" b="1" dirty="0"/>
              <a:t>What are the breathing considerations for our patients?</a:t>
            </a:r>
          </a:p>
          <a:p>
            <a:pPr marL="0" indent="0">
              <a:buNone/>
            </a:pPr>
            <a:endParaRPr lang="en-GB" sz="2000" dirty="0"/>
          </a:p>
          <a:p>
            <a:pPr>
              <a:buFont typeface="+mj-lt"/>
              <a:buAutoNum type="arabicPeriod"/>
            </a:pPr>
            <a:r>
              <a:rPr lang="en-GB" sz="2000" dirty="0"/>
              <a:t>Ensure adequate oxygenation and ventilation prior to departure.</a:t>
            </a:r>
          </a:p>
          <a:p>
            <a:pPr>
              <a:buFont typeface="+mj-lt"/>
              <a:buAutoNum type="arabicPeriod"/>
            </a:pPr>
            <a:r>
              <a:rPr lang="en-GB" sz="2000" dirty="0"/>
              <a:t>Conduct a thorough respiratory assessment.</a:t>
            </a:r>
          </a:p>
          <a:p>
            <a:pPr>
              <a:buFont typeface="+mj-lt"/>
              <a:buAutoNum type="arabicPeriod"/>
            </a:pPr>
            <a:r>
              <a:rPr lang="en-GB" sz="2000" dirty="0"/>
              <a:t>Ensure appropriate patient positioning and suctioning prior to departure.</a:t>
            </a:r>
          </a:p>
          <a:p>
            <a:pPr>
              <a:buFont typeface="+mj-lt"/>
              <a:buAutoNum type="arabicPeriod"/>
            </a:pPr>
            <a:r>
              <a:rPr lang="en-GB" sz="2000" dirty="0"/>
              <a:t>Establish what type of ventilator will be used.</a:t>
            </a:r>
          </a:p>
          <a:p>
            <a:pPr>
              <a:buFont typeface="+mj-lt"/>
              <a:buAutoNum type="arabicPeriod"/>
            </a:pPr>
            <a:r>
              <a:rPr lang="en-GB" sz="2000" dirty="0"/>
              <a:t>Establish ventilator mode.</a:t>
            </a:r>
          </a:p>
          <a:p>
            <a:pPr>
              <a:buFont typeface="+mj-lt"/>
              <a:buAutoNum type="arabicPeriod"/>
            </a:pPr>
            <a:endParaRPr lang="en-GB" sz="2000" dirty="0"/>
          </a:p>
        </p:txBody>
      </p:sp>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Breathing</a:t>
            </a:r>
            <a:endParaRPr lang="en-GB" b="1" u="sng" dirty="0"/>
          </a:p>
        </p:txBody>
      </p:sp>
      <p:sp>
        <p:nvSpPr>
          <p:cNvPr id="3" name="Content Placeholder 2"/>
          <p:cNvSpPr>
            <a:spLocks noGrp="1"/>
          </p:cNvSpPr>
          <p:nvPr>
            <p:ph idx="1"/>
          </p:nvPr>
        </p:nvSpPr>
        <p:spPr>
          <a:xfrm>
            <a:off x="677334" y="1717243"/>
            <a:ext cx="10960484" cy="3880773"/>
          </a:xfrm>
        </p:spPr>
        <p:txBody>
          <a:bodyPr>
            <a:normAutofit/>
          </a:bodyPr>
          <a:lstStyle/>
          <a:p>
            <a:r>
              <a:rPr lang="en-GB" sz="2000" b="1" dirty="0"/>
              <a:t>What is the mandatory monitoring for a ventilated patient?</a:t>
            </a:r>
          </a:p>
          <a:p>
            <a:endParaRPr lang="en-GB" sz="2000" b="1" dirty="0"/>
          </a:p>
          <a:p>
            <a:pPr>
              <a:buFont typeface="Wingdings" panose="05000000000000000000" pitchFamily="2" charset="2"/>
              <a:buChar char="§"/>
            </a:pPr>
            <a:r>
              <a:rPr lang="en-GB" sz="2000" dirty="0" err="1"/>
              <a:t>Capnography</a:t>
            </a:r>
            <a:endParaRPr lang="en-GB" sz="2000" dirty="0"/>
          </a:p>
          <a:p>
            <a:pPr>
              <a:buFont typeface="Wingdings" panose="05000000000000000000" pitchFamily="2" charset="2"/>
              <a:buChar char="§"/>
            </a:pPr>
            <a:endParaRPr lang="en-GB" sz="2000" b="1" dirty="0"/>
          </a:p>
          <a:p>
            <a:pPr>
              <a:buFont typeface="Wingdings" panose="05000000000000000000" pitchFamily="2" charset="2"/>
              <a:buChar char="§"/>
            </a:pPr>
            <a:endParaRPr lang="en-GB" sz="2000" b="1" dirty="0"/>
          </a:p>
          <a:p>
            <a:pPr marL="0" indent="0" algn="ctr">
              <a:buNone/>
            </a:pPr>
            <a:r>
              <a:rPr lang="en-GB" sz="2000" dirty="0"/>
              <a:t> </a:t>
            </a:r>
            <a:r>
              <a:rPr lang="en-GB" sz="2000" i="1" dirty="0"/>
              <a:t>‘</a:t>
            </a:r>
            <a:r>
              <a:rPr lang="en-US" sz="2000" b="1" i="1" dirty="0" err="1"/>
              <a:t>Capnography</a:t>
            </a:r>
            <a:r>
              <a:rPr lang="en-US" sz="2000" b="1" i="1" dirty="0"/>
              <a:t> / end tidal CO2 monitoring is mandatory in all intubated ventilated patients. Systems for monitoring end tidal CO2 during non-invasive ventilation are becoming available and may be of value in monitoring airway patency and adequacy of ventilation.’ – </a:t>
            </a:r>
          </a:p>
          <a:p>
            <a:pPr marL="0" indent="0" algn="ctr">
              <a:buNone/>
            </a:pPr>
            <a:r>
              <a:rPr lang="en-US" sz="2000" b="1" i="1" dirty="0"/>
              <a:t>Intensive Care Society - 2019</a:t>
            </a:r>
            <a:endParaRPr lang="en-GB" sz="2000" b="1" i="1" dirty="0"/>
          </a:p>
          <a:p>
            <a:endParaRPr lang="en-GB" sz="2000" dirty="0"/>
          </a:p>
          <a:p>
            <a:pPr marL="0" indent="0">
              <a:buNone/>
            </a:pPr>
            <a:endParaRPr lang="en-GB" sz="2000" dirty="0"/>
          </a:p>
        </p:txBody>
      </p:sp>
      <p:pic>
        <p:nvPicPr>
          <p:cNvPr id="5" name="Picture 4"/>
          <p:cNvPicPr/>
          <p:nvPr/>
        </p:nvPicPr>
        <p:blipFill>
          <a:blip r:embed="rId3"/>
          <a:stretch>
            <a:fillRect/>
          </a:stretch>
        </p:blipFill>
        <p:spPr>
          <a:xfrm>
            <a:off x="3411664" y="2281010"/>
            <a:ext cx="4266565" cy="968375"/>
          </a:xfrm>
          <a:prstGeom prst="rect">
            <a:avLst/>
          </a:prstGeom>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Breathing</a:t>
            </a:r>
          </a:p>
        </p:txBody>
      </p:sp>
      <p:sp>
        <p:nvSpPr>
          <p:cNvPr id="3" name="Content Placeholder 2"/>
          <p:cNvSpPr>
            <a:spLocks noGrp="1"/>
          </p:cNvSpPr>
          <p:nvPr>
            <p:ph idx="1"/>
          </p:nvPr>
        </p:nvSpPr>
        <p:spPr>
          <a:xfrm>
            <a:off x="677333" y="1541468"/>
            <a:ext cx="10470957" cy="3880773"/>
          </a:xfrm>
        </p:spPr>
        <p:txBody>
          <a:bodyPr>
            <a:normAutofit/>
          </a:bodyPr>
          <a:lstStyle/>
          <a:p>
            <a:pPr marL="0" indent="0">
              <a:buNone/>
            </a:pPr>
            <a:r>
              <a:rPr lang="en-GB" sz="2000" b="1" u="sng" dirty="0"/>
              <a:t>Oxygen and ventilation</a:t>
            </a:r>
          </a:p>
          <a:p>
            <a:pPr marL="0" indent="0">
              <a:buNone/>
            </a:pPr>
            <a:endParaRPr lang="en-GB" sz="2000" b="1" u="sng" dirty="0"/>
          </a:p>
          <a:p>
            <a:pPr>
              <a:buFont typeface="+mj-lt"/>
              <a:buAutoNum type="arabicPeriod"/>
            </a:pPr>
            <a:r>
              <a:rPr lang="en-GB" sz="2000" dirty="0"/>
              <a:t>Have you got enough oxygen?</a:t>
            </a:r>
          </a:p>
          <a:p>
            <a:pPr>
              <a:buFont typeface="+mj-lt"/>
              <a:buAutoNum type="arabicPeriod"/>
            </a:pPr>
            <a:r>
              <a:rPr lang="en-GB" sz="2000" dirty="0"/>
              <a:t>Calculate your oxygen requirements, is this enough? Plan for double.</a:t>
            </a:r>
          </a:p>
          <a:p>
            <a:pPr>
              <a:buFont typeface="+mj-lt"/>
              <a:buAutoNum type="arabicPeriod"/>
            </a:pPr>
            <a:r>
              <a:rPr lang="en-GB" sz="2000" dirty="0"/>
              <a:t>Establish what type of ventilator you are going to use, what is your backup?</a:t>
            </a:r>
          </a:p>
          <a:p>
            <a:pPr>
              <a:buFont typeface="+mj-lt"/>
              <a:buAutoNum type="arabicPeriod"/>
            </a:pPr>
            <a:r>
              <a:rPr lang="en-GB" sz="2000" dirty="0"/>
              <a:t>Providing manual ventilation with oxygen is mandatory.</a:t>
            </a:r>
          </a:p>
        </p:txBody>
      </p:sp>
      <p:pic>
        <p:nvPicPr>
          <p:cNvPr id="6" name="Picture 5"/>
          <p:cNvPicPr/>
          <p:nvPr/>
        </p:nvPicPr>
        <p:blipFill>
          <a:blip r:embed="rId2"/>
          <a:stretch>
            <a:fillRect/>
          </a:stretch>
        </p:blipFill>
        <p:spPr>
          <a:xfrm>
            <a:off x="10591800" y="4370206"/>
            <a:ext cx="762000" cy="1856740"/>
          </a:xfrm>
          <a:prstGeom prst="rect">
            <a:avLst/>
          </a:prstGeom>
        </p:spPr>
      </p:pic>
      <p:pic>
        <p:nvPicPr>
          <p:cNvPr id="7" name="Picture 6"/>
          <p:cNvPicPr/>
          <p:nvPr/>
        </p:nvPicPr>
        <p:blipFill>
          <a:blip r:embed="rId3"/>
          <a:stretch>
            <a:fillRect/>
          </a:stretch>
        </p:blipFill>
        <p:spPr>
          <a:xfrm>
            <a:off x="9596116" y="2461045"/>
            <a:ext cx="2195153" cy="1543887"/>
          </a:xfrm>
          <a:prstGeom prst="rect">
            <a:avLst/>
          </a:prstGeom>
        </p:spPr>
      </p:pic>
      <p:pic>
        <p:nvPicPr>
          <p:cNvPr id="8" name="Picture 7"/>
          <p:cNvPicPr/>
          <p:nvPr/>
        </p:nvPicPr>
        <p:blipFill>
          <a:blip r:embed="rId4"/>
          <a:stretch>
            <a:fillRect/>
          </a:stretch>
        </p:blipFill>
        <p:spPr>
          <a:xfrm>
            <a:off x="9408290" y="292497"/>
            <a:ext cx="2382979" cy="1868226"/>
          </a:xfrm>
          <a:prstGeom prst="rect">
            <a:avLst/>
          </a:prstGeom>
          <a:effectLst>
            <a:softEdge rad="330200"/>
          </a:effectLst>
        </p:spPr>
      </p:pic>
      <p:sp>
        <p:nvSpPr>
          <p:cNvPr id="9" name="TextBox 3"/>
          <p:cNvSpPr txBox="1"/>
          <p:nvPr/>
        </p:nvSpPr>
        <p:spPr>
          <a:xfrm>
            <a:off x="10067637"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smtClean="0"/>
              <a:t>Version 1 – November 2022</a:t>
            </a:r>
            <a:endParaRPr lang="en-GB" sz="900" dirty="0"/>
          </a:p>
        </p:txBody>
      </p:sp>
      <p:sp>
        <p:nvSpPr>
          <p:cNvPr id="10" name="Rectangle 9"/>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20647</TotalTime>
  <Words>2605</Words>
  <Application>Microsoft Office PowerPoint</Application>
  <PresentationFormat>Widescreen</PresentationFormat>
  <Paragraphs>361</Paragraphs>
  <Slides>30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Wingdings</vt:lpstr>
      <vt:lpstr>Wingdings 3</vt:lpstr>
      <vt:lpstr>Office Theme</vt:lpstr>
      <vt:lpstr>Transfer Preparation –  A systematic approach </vt:lpstr>
      <vt:lpstr>Objectives</vt:lpstr>
      <vt:lpstr>Guidelines</vt:lpstr>
      <vt:lpstr>What is the systematic approach?</vt:lpstr>
      <vt:lpstr>Airway</vt:lpstr>
      <vt:lpstr>Airway</vt:lpstr>
      <vt:lpstr>Breathing</vt:lpstr>
      <vt:lpstr>Breathing</vt:lpstr>
      <vt:lpstr>Breathing</vt:lpstr>
      <vt:lpstr>Breathing</vt:lpstr>
      <vt:lpstr>Breathing</vt:lpstr>
      <vt:lpstr>Breathing</vt:lpstr>
      <vt:lpstr>Breathing</vt:lpstr>
      <vt:lpstr>Circulation</vt:lpstr>
      <vt:lpstr>Circulation</vt:lpstr>
      <vt:lpstr>Circulation</vt:lpstr>
      <vt:lpstr>Disability</vt:lpstr>
      <vt:lpstr>Disability</vt:lpstr>
      <vt:lpstr>Exposure</vt:lpstr>
      <vt:lpstr>Additional Considerations 1</vt:lpstr>
      <vt:lpstr>Additional Considerations 2</vt:lpstr>
      <vt:lpstr>Personal Considerations</vt:lpstr>
      <vt:lpstr>Pre-Transfer Assessment – Putting it all together</vt:lpstr>
      <vt:lpstr>Stop and Reassess</vt:lpstr>
      <vt:lpstr>When Receiving a patient </vt:lpstr>
      <vt:lpstr>Summary </vt:lpstr>
      <vt:lpstr>References</vt:lpstr>
      <vt:lpstr>References</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Ambulance Environment</dc:title>
  <dc:creator>Microsoft Office User</dc:creator>
  <cp:lastModifiedBy>NEEDHAM, Malachi (CAMBRIDGE UNIVERSITY HOSPITALS NHS FOUNDATION TRUST)</cp:lastModifiedBy>
  <cp:revision>62</cp:revision>
  <dcterms:created xsi:type="dcterms:W3CDTF">2022-02-13T12:04:39Z</dcterms:created>
  <dcterms:modified xsi:type="dcterms:W3CDTF">2023-05-23T12:48:47Z</dcterms:modified>
</cp:coreProperties>
</file>