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26"/>
  </p:notesMasterIdLst>
  <p:sldIdLst>
    <p:sldId id="256" r:id="rId2"/>
    <p:sldId id="257" r:id="rId3"/>
    <p:sldId id="259" r:id="rId4"/>
    <p:sldId id="262" r:id="rId5"/>
    <p:sldId id="277" r:id="rId6"/>
    <p:sldId id="271" r:id="rId7"/>
    <p:sldId id="263" r:id="rId8"/>
    <p:sldId id="264" r:id="rId9"/>
    <p:sldId id="279" r:id="rId10"/>
    <p:sldId id="265" r:id="rId11"/>
    <p:sldId id="280" r:id="rId12"/>
    <p:sldId id="267" r:id="rId13"/>
    <p:sldId id="268" r:id="rId14"/>
    <p:sldId id="270" r:id="rId15"/>
    <p:sldId id="272" r:id="rId16"/>
    <p:sldId id="273" r:id="rId17"/>
    <p:sldId id="284" r:id="rId18"/>
    <p:sldId id="283" r:id="rId19"/>
    <p:sldId id="274" r:id="rId20"/>
    <p:sldId id="285" r:id="rId21"/>
    <p:sldId id="269" r:id="rId22"/>
    <p:sldId id="287" r:id="rId23"/>
    <p:sldId id="266" r:id="rId24"/>
    <p:sldId id="26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015"/>
    <p:restoredTop sz="84302" autoAdjust="0"/>
  </p:normalViewPr>
  <p:slideViewPr>
    <p:cSldViewPr snapToGrid="0" snapToObjects="1">
      <p:cViewPr varScale="1">
        <p:scale>
          <a:sx n="97" d="100"/>
          <a:sy n="97" d="100"/>
        </p:scale>
        <p:origin x="16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B4BC83-8BCD-45A5-92C0-5288E3AD3EDB}" type="datetimeFigureOut">
              <a:rPr lang="en-GB" smtClean="0"/>
              <a:t>23/05/2023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A40C27-5733-4630-AB01-887F22F746DD}" type="slidenum">
              <a:rPr lang="en-GB" smtClean="0"/>
              <a:t>‹#›</a:t>
            </a:fld>
            <a:endParaRPr lang="en-GB"/>
          </a:p>
        </p:txBody>
      </p:sp>
    </p:spTree>
    <p:extLst>
      <p:ext uri="{BB962C8B-B14F-4D97-AF65-F5344CB8AC3E}">
        <p14:creationId xmlns:p14="http://schemas.microsoft.com/office/powerpoint/2010/main" val="577357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200" dirty="0" smtClean="0"/>
              <a:t>Human Factors (HF) are environmental, organisational, job factors and environmental characteristics that influence behaviour at work.</a:t>
            </a:r>
          </a:p>
          <a:p>
            <a:pPr>
              <a:lnSpc>
                <a:spcPct val="150000"/>
              </a:lnSpc>
            </a:pPr>
            <a:r>
              <a:rPr lang="en-GB" sz="1200" dirty="0" smtClean="0"/>
              <a:t>HF help ensure your work environment is safer.</a:t>
            </a:r>
          </a:p>
          <a:p>
            <a:pPr>
              <a:lnSpc>
                <a:spcPct val="150000"/>
              </a:lnSpc>
            </a:pPr>
            <a:r>
              <a:rPr lang="en-GB" sz="1200" dirty="0" smtClean="0"/>
              <a:t>HF improve teamwork and cohesion.</a:t>
            </a:r>
          </a:p>
          <a:p>
            <a:endParaRPr lang="en-GB" dirty="0"/>
          </a:p>
        </p:txBody>
      </p:sp>
      <p:sp>
        <p:nvSpPr>
          <p:cNvPr id="4" name="Slide Number Placeholder 3"/>
          <p:cNvSpPr>
            <a:spLocks noGrp="1"/>
          </p:cNvSpPr>
          <p:nvPr>
            <p:ph type="sldNum" sz="quarter" idx="10"/>
          </p:nvPr>
        </p:nvSpPr>
        <p:spPr/>
        <p:txBody>
          <a:bodyPr/>
          <a:lstStyle/>
          <a:p>
            <a:fld id="{94A40C27-5733-4630-AB01-887F22F746DD}" type="slidenum">
              <a:rPr lang="en-GB" smtClean="0"/>
              <a:t>2</a:t>
            </a:fld>
            <a:endParaRPr lang="en-GB"/>
          </a:p>
        </p:txBody>
      </p:sp>
    </p:spTree>
    <p:extLst>
      <p:ext uri="{BB962C8B-B14F-4D97-AF65-F5344CB8AC3E}">
        <p14:creationId xmlns:p14="http://schemas.microsoft.com/office/powerpoint/2010/main" val="2687213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Resources for overcoming stress</a:t>
            </a:r>
          </a:p>
          <a:p>
            <a:endParaRPr lang="en-GB" dirty="0" smtClean="0"/>
          </a:p>
          <a:p>
            <a:r>
              <a:rPr lang="en-GB" sz="1200" dirty="0" smtClean="0"/>
              <a:t>https://staff.ics.ac.uk/ICU/Policy%20and%20Communications/Articles/Wellbeing_research.aspx</a:t>
            </a:r>
          </a:p>
          <a:p>
            <a:r>
              <a:rPr lang="en-GB" sz="1200" dirty="0" smtClean="0"/>
              <a:t>https://www.ics.ac.uk/Society/Wellbeing_hub/Resources_for_Staff</a:t>
            </a:r>
          </a:p>
          <a:p>
            <a:endParaRPr lang="en-GB" dirty="0"/>
          </a:p>
        </p:txBody>
      </p:sp>
      <p:sp>
        <p:nvSpPr>
          <p:cNvPr id="4" name="Slide Number Placeholder 3"/>
          <p:cNvSpPr>
            <a:spLocks noGrp="1"/>
          </p:cNvSpPr>
          <p:nvPr>
            <p:ph type="sldNum" sz="quarter" idx="10"/>
          </p:nvPr>
        </p:nvSpPr>
        <p:spPr/>
        <p:txBody>
          <a:bodyPr/>
          <a:lstStyle/>
          <a:p>
            <a:fld id="{94A40C27-5733-4630-AB01-887F22F746DD}" type="slidenum">
              <a:rPr lang="en-GB" smtClean="0"/>
              <a:t>18</a:t>
            </a:fld>
            <a:endParaRPr lang="en-GB"/>
          </a:p>
        </p:txBody>
      </p:sp>
    </p:spTree>
    <p:extLst>
      <p:ext uri="{BB962C8B-B14F-4D97-AF65-F5344CB8AC3E}">
        <p14:creationId xmlns:p14="http://schemas.microsoft.com/office/powerpoint/2010/main" val="238125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Self awareness theory – (Duval and </a:t>
            </a:r>
            <a:r>
              <a:rPr lang="en-GB" sz="1200" dirty="0" err="1" smtClean="0"/>
              <a:t>Wicklund</a:t>
            </a:r>
            <a:r>
              <a:rPr lang="en-GB" sz="1200" dirty="0" smtClean="0"/>
              <a:t>, 1972).</a:t>
            </a:r>
            <a:endParaRPr lang="en-US" sz="1200" dirty="0" smtClean="0"/>
          </a:p>
          <a:p>
            <a:endParaRPr lang="en-GB" dirty="0"/>
          </a:p>
        </p:txBody>
      </p:sp>
      <p:sp>
        <p:nvSpPr>
          <p:cNvPr id="4" name="Slide Number Placeholder 3"/>
          <p:cNvSpPr>
            <a:spLocks noGrp="1"/>
          </p:cNvSpPr>
          <p:nvPr>
            <p:ph type="sldNum" sz="quarter" idx="10"/>
          </p:nvPr>
        </p:nvSpPr>
        <p:spPr/>
        <p:txBody>
          <a:bodyPr/>
          <a:lstStyle/>
          <a:p>
            <a:fld id="{94A40C27-5733-4630-AB01-887F22F746DD}" type="slidenum">
              <a:rPr lang="en-GB" smtClean="0"/>
              <a:t>19</a:t>
            </a:fld>
            <a:endParaRPr lang="en-GB"/>
          </a:p>
        </p:txBody>
      </p:sp>
    </p:spTree>
    <p:extLst>
      <p:ext uri="{BB962C8B-B14F-4D97-AF65-F5344CB8AC3E}">
        <p14:creationId xmlns:p14="http://schemas.microsoft.com/office/powerpoint/2010/main" val="463106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Further guidance: </a:t>
            </a:r>
          </a:p>
          <a:p>
            <a:endParaRPr lang="en-GB" dirty="0" smtClean="0"/>
          </a:p>
          <a:p>
            <a:r>
              <a:rPr lang="en-GB" dirty="0" smtClean="0"/>
              <a:t>Ackerman, 2020 – barriers to self-awareness and cultivating self-awareness</a:t>
            </a:r>
            <a:endParaRPr lang="en-GB" dirty="0"/>
          </a:p>
        </p:txBody>
      </p:sp>
      <p:sp>
        <p:nvSpPr>
          <p:cNvPr id="4" name="Slide Number Placeholder 3"/>
          <p:cNvSpPr>
            <a:spLocks noGrp="1"/>
          </p:cNvSpPr>
          <p:nvPr>
            <p:ph type="sldNum" sz="quarter" idx="10"/>
          </p:nvPr>
        </p:nvSpPr>
        <p:spPr/>
        <p:txBody>
          <a:bodyPr/>
          <a:lstStyle/>
          <a:p>
            <a:fld id="{94A40C27-5733-4630-AB01-887F22F746DD}" type="slidenum">
              <a:rPr lang="en-GB" smtClean="0"/>
              <a:t>20</a:t>
            </a:fld>
            <a:endParaRPr lang="en-GB"/>
          </a:p>
        </p:txBody>
      </p:sp>
    </p:spTree>
    <p:extLst>
      <p:ext uri="{BB962C8B-B14F-4D97-AF65-F5344CB8AC3E}">
        <p14:creationId xmlns:p14="http://schemas.microsoft.com/office/powerpoint/2010/main" val="3068556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What norms can you think of in your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t>https://www.ccl.org/articles/leading-effectively-articles/the-real-world-guide-to-team-norms/ - Centre for creative leadership (2020)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94A40C27-5733-4630-AB01-887F22F746DD}" type="slidenum">
              <a:rPr lang="en-GB" smtClean="0"/>
              <a:t>21</a:t>
            </a:fld>
            <a:endParaRPr lang="en-GB"/>
          </a:p>
        </p:txBody>
      </p:sp>
    </p:spTree>
    <p:extLst>
      <p:ext uri="{BB962C8B-B14F-4D97-AF65-F5344CB8AC3E}">
        <p14:creationId xmlns:p14="http://schemas.microsoft.com/office/powerpoint/2010/main" val="355119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200" dirty="0" smtClean="0"/>
              <a:t>A set of human factors first identified by Gordon </a:t>
            </a:r>
            <a:r>
              <a:rPr lang="en-GB" sz="1200" dirty="0" err="1" smtClean="0"/>
              <a:t>Dupont</a:t>
            </a:r>
            <a:r>
              <a:rPr lang="en-GB" sz="1200" dirty="0" smtClean="0"/>
              <a:t> </a:t>
            </a:r>
            <a:r>
              <a:rPr lang="en-GB" sz="800" dirty="0" smtClean="0"/>
              <a:t>(Dupont,1993).</a:t>
            </a:r>
          </a:p>
          <a:p>
            <a:pPr>
              <a:lnSpc>
                <a:spcPct val="150000"/>
              </a:lnSpc>
            </a:pPr>
            <a:r>
              <a:rPr lang="en-GB" sz="1200" dirty="0" smtClean="0"/>
              <a:t>Applied within the aviation setting, transferable to critical care transfers</a:t>
            </a:r>
          </a:p>
          <a:p>
            <a:pPr>
              <a:lnSpc>
                <a:spcPct val="150000"/>
              </a:lnSpc>
            </a:pPr>
            <a:r>
              <a:rPr lang="en-GB" sz="1200" dirty="0" smtClean="0"/>
              <a:t>12 most common causes of human error pre-conditions to accidents.</a:t>
            </a:r>
          </a:p>
          <a:p>
            <a:endParaRPr lang="en-GB" dirty="0"/>
          </a:p>
        </p:txBody>
      </p:sp>
      <p:sp>
        <p:nvSpPr>
          <p:cNvPr id="4" name="Slide Number Placeholder 3"/>
          <p:cNvSpPr>
            <a:spLocks noGrp="1"/>
          </p:cNvSpPr>
          <p:nvPr>
            <p:ph type="sldNum" sz="quarter" idx="10"/>
          </p:nvPr>
        </p:nvSpPr>
        <p:spPr/>
        <p:txBody>
          <a:bodyPr/>
          <a:lstStyle/>
          <a:p>
            <a:fld id="{94A40C27-5733-4630-AB01-887F22F746DD}" type="slidenum">
              <a:rPr lang="en-GB" smtClean="0"/>
              <a:t>3</a:t>
            </a:fld>
            <a:endParaRPr lang="en-GB"/>
          </a:p>
        </p:txBody>
      </p:sp>
    </p:spTree>
    <p:extLst>
      <p:ext uri="{BB962C8B-B14F-4D97-AF65-F5344CB8AC3E}">
        <p14:creationId xmlns:p14="http://schemas.microsoft.com/office/powerpoint/2010/main" val="525794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Environment: alarms,</a:t>
            </a:r>
            <a:r>
              <a:rPr lang="en-GB" baseline="0" dirty="0" smtClean="0"/>
              <a:t> background noise, relatives, bleeps, mobile phones, other patients, care grouping </a:t>
            </a:r>
          </a:p>
          <a:p>
            <a:r>
              <a:rPr lang="en-GB" baseline="0" dirty="0" smtClean="0"/>
              <a:t>Personality: being </a:t>
            </a:r>
            <a:r>
              <a:rPr lang="en-GB" baseline="0" dirty="0" err="1" smtClean="0"/>
              <a:t>neurodivegent</a:t>
            </a:r>
            <a:endParaRPr lang="en-GB" dirty="0"/>
          </a:p>
        </p:txBody>
      </p:sp>
      <p:sp>
        <p:nvSpPr>
          <p:cNvPr id="4" name="Slide Number Placeholder 3"/>
          <p:cNvSpPr>
            <a:spLocks noGrp="1"/>
          </p:cNvSpPr>
          <p:nvPr>
            <p:ph type="sldNum" sz="quarter" idx="10"/>
          </p:nvPr>
        </p:nvSpPr>
        <p:spPr/>
        <p:txBody>
          <a:bodyPr/>
          <a:lstStyle/>
          <a:p>
            <a:fld id="{94A40C27-5733-4630-AB01-887F22F746DD}" type="slidenum">
              <a:rPr lang="en-GB" smtClean="0"/>
              <a:t>8</a:t>
            </a:fld>
            <a:endParaRPr lang="en-GB"/>
          </a:p>
        </p:txBody>
      </p:sp>
    </p:spTree>
    <p:extLst>
      <p:ext uri="{BB962C8B-B14F-4D97-AF65-F5344CB8AC3E}">
        <p14:creationId xmlns:p14="http://schemas.microsoft.com/office/powerpoint/2010/main" val="1524373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Colligan</a:t>
            </a:r>
            <a:r>
              <a:rPr lang="en-GB" dirty="0" smtClean="0"/>
              <a:t> and Bass (2012)</a:t>
            </a:r>
          </a:p>
          <a:p>
            <a:endParaRPr lang="en-GB" dirty="0" smtClean="0"/>
          </a:p>
          <a:p>
            <a:pPr marL="171450" indent="-171450">
              <a:buFontTx/>
              <a:buChar char="-"/>
            </a:pPr>
            <a:r>
              <a:rPr lang="en-GB" baseline="0" dirty="0" smtClean="0"/>
              <a:t>Explored </a:t>
            </a:r>
            <a:r>
              <a:rPr lang="en-GB" baseline="0" dirty="0" smtClean="0"/>
              <a:t>distractions during drug rounds of paediatric Nurses, semi structured interview exploring Nurses use to overcome them</a:t>
            </a:r>
            <a:r>
              <a:rPr lang="en-GB" baseline="0" dirty="0" smtClean="0"/>
              <a:t>.</a:t>
            </a:r>
          </a:p>
          <a:p>
            <a:pPr marL="171450" indent="-171450">
              <a:buFontTx/>
              <a:buChar char="-"/>
            </a:pPr>
            <a:r>
              <a:rPr lang="en-GB" baseline="0" dirty="0" smtClean="0"/>
              <a:t>They found that paediatric Nurses either allowed or did not allow the interruption to occur with the following actions </a:t>
            </a:r>
            <a:endParaRPr lang="en-GB" dirty="0"/>
          </a:p>
        </p:txBody>
      </p:sp>
      <p:sp>
        <p:nvSpPr>
          <p:cNvPr id="4" name="Slide Number Placeholder 3"/>
          <p:cNvSpPr>
            <a:spLocks noGrp="1"/>
          </p:cNvSpPr>
          <p:nvPr>
            <p:ph type="sldNum" sz="quarter" idx="10"/>
          </p:nvPr>
        </p:nvSpPr>
        <p:spPr/>
        <p:txBody>
          <a:bodyPr/>
          <a:lstStyle/>
          <a:p>
            <a:fld id="{94A40C27-5733-4630-AB01-887F22F746DD}" type="slidenum">
              <a:rPr lang="en-GB" smtClean="0"/>
              <a:t>9</a:t>
            </a:fld>
            <a:endParaRPr lang="en-GB"/>
          </a:p>
        </p:txBody>
      </p:sp>
    </p:spTree>
    <p:extLst>
      <p:ext uri="{BB962C8B-B14F-4D97-AF65-F5344CB8AC3E}">
        <p14:creationId xmlns:p14="http://schemas.microsoft.com/office/powerpoint/2010/main" val="2636662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Team responsibilities –</a:t>
            </a:r>
            <a:r>
              <a:rPr lang="en-GB" baseline="0" dirty="0" smtClean="0"/>
              <a:t> team leader delegates responsibility and ensures workload evenly distributed</a:t>
            </a:r>
          </a:p>
          <a:p>
            <a:endParaRPr lang="en-GB" baseline="0" dirty="0" smtClean="0"/>
          </a:p>
          <a:p>
            <a:r>
              <a:rPr lang="en-GB" baseline="0" dirty="0" smtClean="0"/>
              <a:t>All team members are aware of the treatment plan </a:t>
            </a:r>
          </a:p>
          <a:p>
            <a:endParaRPr lang="en-GB" baseline="0" dirty="0" smtClean="0"/>
          </a:p>
          <a:p>
            <a:r>
              <a:rPr lang="en-GB" baseline="0" dirty="0" smtClean="0"/>
              <a:t>Team member input encouraged and feedback listened to (closed loop communication) </a:t>
            </a:r>
          </a:p>
          <a:p>
            <a:endParaRPr lang="en-GB" baseline="0" dirty="0" smtClean="0"/>
          </a:p>
          <a:p>
            <a:r>
              <a:rPr lang="en-GB" baseline="0" dirty="0" smtClean="0"/>
              <a:t>Directive leadership during crisis situation</a:t>
            </a:r>
            <a:endParaRPr lang="en-GB" dirty="0"/>
          </a:p>
        </p:txBody>
      </p:sp>
      <p:sp>
        <p:nvSpPr>
          <p:cNvPr id="4" name="Slide Number Placeholder 3"/>
          <p:cNvSpPr>
            <a:spLocks noGrp="1"/>
          </p:cNvSpPr>
          <p:nvPr>
            <p:ph type="sldNum" sz="quarter" idx="10"/>
          </p:nvPr>
        </p:nvSpPr>
        <p:spPr/>
        <p:txBody>
          <a:bodyPr/>
          <a:lstStyle/>
          <a:p>
            <a:fld id="{94A40C27-5733-4630-AB01-887F22F746DD}" type="slidenum">
              <a:rPr lang="en-GB" smtClean="0"/>
              <a:t>11</a:t>
            </a:fld>
            <a:endParaRPr lang="en-GB"/>
          </a:p>
        </p:txBody>
      </p:sp>
    </p:spTree>
    <p:extLst>
      <p:ext uri="{BB962C8B-B14F-4D97-AF65-F5344CB8AC3E}">
        <p14:creationId xmlns:p14="http://schemas.microsoft.com/office/powerpoint/2010/main" val="2602048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t>What are you like when you are fatigued?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t>Evidence-based resources for overcoming fatigue within the critical care environment</a:t>
            </a:r>
          </a:p>
          <a:p>
            <a:r>
              <a:rPr lang="en-GB" sz="1200" dirty="0" smtClean="0"/>
              <a:t>https://www.ficm.ac.uk/careersworkforce/wellbeing.</a:t>
            </a:r>
          </a:p>
          <a:p>
            <a:r>
              <a:rPr lang="en-GB" sz="1200" dirty="0" smtClean="0"/>
              <a:t>https://www.rcn.org.uk/news-and-events/blogs/fatigue-survey-headlines-and-call-to-action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smtClean="0"/>
          </a:p>
          <a:p>
            <a:endParaRPr lang="en-GB" dirty="0"/>
          </a:p>
        </p:txBody>
      </p:sp>
      <p:sp>
        <p:nvSpPr>
          <p:cNvPr id="4" name="Slide Number Placeholder 3"/>
          <p:cNvSpPr>
            <a:spLocks noGrp="1"/>
          </p:cNvSpPr>
          <p:nvPr>
            <p:ph type="sldNum" sz="quarter" idx="10"/>
          </p:nvPr>
        </p:nvSpPr>
        <p:spPr/>
        <p:txBody>
          <a:bodyPr/>
          <a:lstStyle/>
          <a:p>
            <a:fld id="{94A40C27-5733-4630-AB01-887F22F746DD}" type="slidenum">
              <a:rPr lang="en-GB" smtClean="0"/>
              <a:t>12</a:t>
            </a:fld>
            <a:endParaRPr lang="en-GB"/>
          </a:p>
        </p:txBody>
      </p:sp>
    </p:spTree>
    <p:extLst>
      <p:ext uri="{BB962C8B-B14F-4D97-AF65-F5344CB8AC3E}">
        <p14:creationId xmlns:p14="http://schemas.microsoft.com/office/powerpoint/2010/main" val="2668611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smtClean="0"/>
              <a:t>Supday</a:t>
            </a:r>
            <a:r>
              <a:rPr lang="en-GB" dirty="0" smtClean="0"/>
              <a:t> et al,</a:t>
            </a:r>
            <a:r>
              <a:rPr lang="en-GB" baseline="0" dirty="0" smtClean="0"/>
              <a:t> 2021 – Lack of resources pertaining to the covid-19 pandemic. </a:t>
            </a:r>
            <a:r>
              <a:rPr lang="en-US" sz="1200" b="1" i="0" kern="1200" dirty="0" smtClean="0">
                <a:solidFill>
                  <a:schemeClr val="tx1"/>
                </a:solidFill>
                <a:effectLst/>
                <a:latin typeface="+mn-lt"/>
                <a:ea typeface="+mn-ea"/>
                <a:cs typeface="+mn-cs"/>
              </a:rPr>
              <a:t>Allocating scarce intensive care resources during the COVID-19 pandemic: practical challenges to theoretical frameworks</a:t>
            </a:r>
          </a:p>
          <a:p>
            <a:endParaRPr lang="en-GB" dirty="0"/>
          </a:p>
        </p:txBody>
      </p:sp>
      <p:sp>
        <p:nvSpPr>
          <p:cNvPr id="4" name="Slide Number Placeholder 3"/>
          <p:cNvSpPr>
            <a:spLocks noGrp="1"/>
          </p:cNvSpPr>
          <p:nvPr>
            <p:ph type="sldNum" sz="quarter" idx="10"/>
          </p:nvPr>
        </p:nvSpPr>
        <p:spPr/>
        <p:txBody>
          <a:bodyPr/>
          <a:lstStyle/>
          <a:p>
            <a:fld id="{94A40C27-5733-4630-AB01-887F22F746DD}" type="slidenum">
              <a:rPr lang="en-GB" smtClean="0"/>
              <a:t>13</a:t>
            </a:fld>
            <a:endParaRPr lang="en-GB"/>
          </a:p>
        </p:txBody>
      </p:sp>
    </p:spTree>
    <p:extLst>
      <p:ext uri="{BB962C8B-B14F-4D97-AF65-F5344CB8AC3E}">
        <p14:creationId xmlns:p14="http://schemas.microsoft.com/office/powerpoint/2010/main" val="4183667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A40C27-5733-4630-AB01-887F22F746DD}" type="slidenum">
              <a:rPr lang="en-GB" smtClean="0"/>
              <a:t>15</a:t>
            </a:fld>
            <a:endParaRPr lang="en-GB"/>
          </a:p>
        </p:txBody>
      </p:sp>
    </p:spTree>
    <p:extLst>
      <p:ext uri="{BB962C8B-B14F-4D97-AF65-F5344CB8AC3E}">
        <p14:creationId xmlns:p14="http://schemas.microsoft.com/office/powerpoint/2010/main" val="2733413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Musculoskeletal System: </a:t>
            </a:r>
            <a:r>
              <a:rPr lang="en-US" sz="1200" b="0" i="0" kern="1200" dirty="0" smtClean="0">
                <a:solidFill>
                  <a:schemeClr val="tx1"/>
                </a:solidFill>
                <a:effectLst/>
                <a:latin typeface="+mn-lt"/>
                <a:ea typeface="+mn-ea"/>
                <a:cs typeface="+mn-cs"/>
              </a:rPr>
              <a:t>Muscles tense as a reflex reaction to stress. Chronic stress can lead to tension and migraine headaches, as well as other stress-related musculoskeletal conditions. It can undermine recovery from chronic painful conditions.</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Respiratory System:</a:t>
            </a:r>
            <a:r>
              <a:rPr lang="en-US" sz="1200" b="0" i="0" kern="1200" dirty="0" smtClean="0">
                <a:solidFill>
                  <a:schemeClr val="tx1"/>
                </a:solidFill>
                <a:effectLst/>
                <a:latin typeface="+mn-lt"/>
                <a:ea typeface="+mn-ea"/>
                <a:cs typeface="+mn-cs"/>
              </a:rPr>
              <a:t> Stress causes you to breathe harder, and getting oxygen can become difficult if you have a lung disease like emphysema. If you have asthma, excess stress can cause an asthma attack. Rapid breathing also can lead to a panic attack.</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Cardiovascular System:</a:t>
            </a:r>
            <a:r>
              <a:rPr lang="en-US" sz="1200" b="0" i="0" kern="1200" dirty="0" smtClean="0">
                <a:solidFill>
                  <a:schemeClr val="tx1"/>
                </a:solidFill>
                <a:effectLst/>
                <a:latin typeface="+mn-lt"/>
                <a:ea typeface="+mn-ea"/>
                <a:cs typeface="+mn-cs"/>
              </a:rPr>
              <a:t> Acute stress increases heart rate and produces stronger contractions of the heart muscle. Chronic stress can lead to long-term problems for the heart and blood vessels, which can increase risks for hypertension, heart attack or stroke.</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Endocrine System:</a:t>
            </a:r>
            <a:r>
              <a:rPr lang="en-US" sz="1200" b="0" i="0" kern="1200" dirty="0" smtClean="0">
                <a:solidFill>
                  <a:schemeClr val="tx1"/>
                </a:solidFill>
                <a:effectLst/>
                <a:latin typeface="+mn-lt"/>
                <a:ea typeface="+mn-ea"/>
                <a:cs typeface="+mn-cs"/>
              </a:rPr>
              <a:t> The liver produces more glucose when stressed. Extra blood sugar can cause diabetes for those vulnerable to it, including the obese.</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Gastrointestinal System:</a:t>
            </a:r>
            <a:r>
              <a:rPr lang="en-US" sz="1200" b="0" i="0" kern="1200" dirty="0" smtClean="0">
                <a:solidFill>
                  <a:schemeClr val="tx1"/>
                </a:solidFill>
                <a:effectLst/>
                <a:latin typeface="+mn-lt"/>
                <a:ea typeface="+mn-ea"/>
                <a:cs typeface="+mn-cs"/>
              </a:rPr>
              <a:t> When stressed, you may eat more food or less food than necessary. If the food you’re eating causes heartburn, stress will increase the pain. The stomach may react to severe stress with nausea, pain or vomiting. If stress is chronic, severe stomach pain and ulcers can develop. Stress can affect digestion and what nutrients are absorbed into the intestines. Food can move through the body at a different pace, leading to diarrhea or constipation.</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Nervous System:</a:t>
            </a:r>
            <a:r>
              <a:rPr lang="en-US" sz="1200" b="0" i="0" kern="1200" dirty="0" smtClean="0">
                <a:solidFill>
                  <a:schemeClr val="tx1"/>
                </a:solidFill>
                <a:effectLst/>
                <a:latin typeface="+mn-lt"/>
                <a:ea typeface="+mn-ea"/>
                <a:cs typeface="+mn-cs"/>
              </a:rPr>
              <a:t> The fight-or-flight response results in hormones that may elevate heart rate and blood pressure, alter digestion and boost glucose levels.</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Reproductive Systems: </a:t>
            </a:r>
            <a:r>
              <a:rPr lang="en-US" sz="1200" b="0" i="0" kern="1200" dirty="0" smtClean="0">
                <a:solidFill>
                  <a:schemeClr val="tx1"/>
                </a:solidFill>
                <a:effectLst/>
                <a:latin typeface="+mn-lt"/>
                <a:ea typeface="+mn-ea"/>
                <a:cs typeface="+mn-cs"/>
              </a:rPr>
              <a:t>Excess cortisol affects your reproductive system. Chronic stress for men can impair testosterone and sperm production, as well as cause impotence. Women can experience absent or irregular menstrual cycles or more painful periods, as well as reduced sexual desire.</a:t>
            </a:r>
          </a:p>
          <a:p>
            <a:endParaRPr lang="en-GB" dirty="0"/>
          </a:p>
        </p:txBody>
      </p:sp>
      <p:sp>
        <p:nvSpPr>
          <p:cNvPr id="4" name="Slide Number Placeholder 3"/>
          <p:cNvSpPr>
            <a:spLocks noGrp="1"/>
          </p:cNvSpPr>
          <p:nvPr>
            <p:ph type="sldNum" sz="quarter" idx="10"/>
          </p:nvPr>
        </p:nvSpPr>
        <p:spPr/>
        <p:txBody>
          <a:bodyPr/>
          <a:lstStyle/>
          <a:p>
            <a:fld id="{94A40C27-5733-4630-AB01-887F22F746DD}" type="slidenum">
              <a:rPr lang="en-GB" smtClean="0"/>
              <a:t>16</a:t>
            </a:fld>
            <a:endParaRPr lang="en-GB"/>
          </a:p>
        </p:txBody>
      </p:sp>
    </p:spTree>
    <p:extLst>
      <p:ext uri="{BB962C8B-B14F-4D97-AF65-F5344CB8AC3E}">
        <p14:creationId xmlns:p14="http://schemas.microsoft.com/office/powerpoint/2010/main" val="404772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0628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C6B4A9-1611-4792-9094-5F34BCA07E0B}" type="datetimeFigureOut">
              <a:rPr lang="en-US" smtClean="0"/>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317212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6278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9260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6916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B712588-04B1-427B-82EE-E8DB90309F08}" type="datetimeFigureOut">
              <a:rPr lang="en-US" smtClean="0"/>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053498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61BEF0D-F0BB-DE4B-95CE-6DB70DBA9567}" type="datetimeFigureOut">
              <a:rPr lang="en-US" smtClean="0"/>
              <a:pPr/>
              <a:t>5/23/2023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4178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61BEF0D-F0BB-DE4B-95CE-6DB70DBA9567}" type="datetimeFigureOut">
              <a:rPr lang="en-US" smtClean="0"/>
              <a:pPr/>
              <a:t>5/23/2023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7300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139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920700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7497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5/23/2023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342753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ositivepsychology.com/self-control-theor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positivepsychology.com/self-confidenc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1F6A9-22F8-6740-AD08-4C49BC4CCADF}"/>
              </a:ext>
            </a:extLst>
          </p:cNvPr>
          <p:cNvSpPr>
            <a:spLocks noGrp="1"/>
          </p:cNvSpPr>
          <p:nvPr>
            <p:ph type="ctrTitle"/>
          </p:nvPr>
        </p:nvSpPr>
        <p:spPr>
          <a:xfrm>
            <a:off x="1479326" y="2523013"/>
            <a:ext cx="7766936" cy="1646302"/>
          </a:xfrm>
        </p:spPr>
        <p:txBody>
          <a:bodyPr>
            <a:normAutofit fontScale="90000"/>
          </a:bodyPr>
          <a:lstStyle/>
          <a:p>
            <a:pPr algn="ctr"/>
            <a:r>
              <a:rPr lang="en-US" sz="7200" b="1" dirty="0" smtClean="0"/>
              <a:t>Human Factors:</a:t>
            </a:r>
            <a:br>
              <a:rPr lang="en-US" sz="7200" b="1" dirty="0" smtClean="0"/>
            </a:br>
            <a:r>
              <a:rPr lang="en-US" sz="7200" b="1" dirty="0"/>
              <a:t/>
            </a:r>
            <a:br>
              <a:rPr lang="en-US" sz="7200" b="1" dirty="0"/>
            </a:br>
            <a:endParaRPr lang="en-US" sz="7200" b="1" dirty="0"/>
          </a:p>
        </p:txBody>
      </p:sp>
      <p:pic>
        <p:nvPicPr>
          <p:cNvPr id="1026"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363" y="5845254"/>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The Dirty Dozen of Human Factors - IHF Ltd"/>
          <p:cNvPicPr>
            <a:picLocks noChangeAspect="1" noChangeArrowheads="1"/>
          </p:cNvPicPr>
          <p:nvPr/>
        </p:nvPicPr>
        <p:blipFill rotWithShape="1">
          <a:blip r:embed="rId3">
            <a:extLst>
              <a:ext uri="{28A0092B-C50C-407E-A947-70E740481C1C}">
                <a14:useLocalDpi xmlns:a14="http://schemas.microsoft.com/office/drawing/2010/main" val="0"/>
              </a:ext>
            </a:extLst>
          </a:blip>
          <a:srcRect l="15569" t="18382" r="36297" b="29901"/>
          <a:stretch/>
        </p:blipFill>
        <p:spPr bwMode="auto">
          <a:xfrm>
            <a:off x="3562409" y="2305640"/>
            <a:ext cx="3596246" cy="3539614"/>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0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171"/>
            <a:ext cx="10515600" cy="1325563"/>
          </a:xfrm>
        </p:spPr>
        <p:txBody>
          <a:bodyPr/>
          <a:lstStyle/>
          <a:p>
            <a:r>
              <a:rPr lang="en-GB" b="1" u="sng" dirty="0" smtClean="0"/>
              <a:t>5. Lack of Teamwork</a:t>
            </a:r>
            <a:endParaRPr lang="en-GB" b="1" u="sng" dirty="0"/>
          </a:p>
        </p:txBody>
      </p:sp>
      <p:sp>
        <p:nvSpPr>
          <p:cNvPr id="3" name="Content Placeholder 2"/>
          <p:cNvSpPr>
            <a:spLocks noGrp="1"/>
          </p:cNvSpPr>
          <p:nvPr>
            <p:ph idx="1"/>
          </p:nvPr>
        </p:nvSpPr>
        <p:spPr>
          <a:xfrm>
            <a:off x="838199" y="1384734"/>
            <a:ext cx="10321413" cy="3880773"/>
          </a:xfrm>
        </p:spPr>
        <p:txBody>
          <a:bodyPr>
            <a:normAutofit/>
          </a:bodyPr>
          <a:lstStyle/>
          <a:p>
            <a:pPr marL="0" indent="0">
              <a:buNone/>
            </a:pPr>
            <a:r>
              <a:rPr lang="en-GB" sz="2000" b="1" u="sng" dirty="0" smtClean="0"/>
              <a:t>What is a lack of teamwork?</a:t>
            </a:r>
          </a:p>
          <a:p>
            <a:pPr marL="0" indent="0">
              <a:buNone/>
            </a:pPr>
            <a:endParaRPr lang="en-GB" sz="2000" b="1" u="sng" dirty="0" smtClean="0"/>
          </a:p>
          <a:p>
            <a:r>
              <a:rPr lang="en-GB" sz="2000" dirty="0" smtClean="0"/>
              <a:t>Failure to work together to accomplish a shared goal. </a:t>
            </a:r>
          </a:p>
          <a:p>
            <a:r>
              <a:rPr lang="en-GB" sz="2000" dirty="0" smtClean="0"/>
              <a:t>Understand and agreeing on actions to be taken.</a:t>
            </a:r>
          </a:p>
          <a:p>
            <a:r>
              <a:rPr lang="en-GB" sz="2000" dirty="0" smtClean="0"/>
              <a:t>Personality differences in the workplace are left outside the workplace</a:t>
            </a:r>
          </a:p>
          <a:p>
            <a:r>
              <a:rPr lang="en-GB" sz="2000" dirty="0" smtClean="0"/>
              <a:t>Issues are discussed, clarified, agreed and understood by all team members</a:t>
            </a:r>
          </a:p>
          <a:p>
            <a:pPr marL="0" indent="0">
              <a:buNone/>
            </a:pPr>
            <a:endParaRPr lang="en-GB" sz="2000" dirty="0" smtClean="0"/>
          </a:p>
          <a:p>
            <a:pPr marL="0" indent="0">
              <a:buNone/>
            </a:pPr>
            <a:r>
              <a:rPr lang="en-GB" sz="2000" b="1" dirty="0" smtClean="0"/>
              <a:t>What examples can you share? </a:t>
            </a:r>
          </a:p>
          <a:p>
            <a:pPr marL="0" indent="0">
              <a:buNone/>
            </a:pPr>
            <a:r>
              <a:rPr lang="en-GB" sz="2000" b="1" dirty="0" smtClean="0"/>
              <a:t>How did you overcome them?</a:t>
            </a:r>
          </a:p>
          <a:p>
            <a:pPr marL="0" indent="0">
              <a:buNone/>
            </a:pPr>
            <a:endParaRPr lang="en-GB" sz="2000" dirty="0" smtClean="0"/>
          </a:p>
          <a:p>
            <a:endParaRPr lang="en-GB" sz="2000" dirty="0"/>
          </a:p>
          <a:p>
            <a:endParaRPr lang="en-GB" sz="2000" dirty="0" smtClean="0"/>
          </a:p>
        </p:txBody>
      </p:sp>
      <p:sp>
        <p:nvSpPr>
          <p:cNvPr id="5" name="Rectangle 4"/>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363" y="5845254"/>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18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GB" b="1" u="sng" dirty="0" smtClean="0"/>
              <a:t>5. Lack of Teamwork</a:t>
            </a:r>
            <a:endParaRPr lang="en-GB" b="1" u="sng" dirty="0"/>
          </a:p>
        </p:txBody>
      </p:sp>
      <p:sp>
        <p:nvSpPr>
          <p:cNvPr id="3" name="Content Placeholder 2"/>
          <p:cNvSpPr>
            <a:spLocks noGrp="1"/>
          </p:cNvSpPr>
          <p:nvPr>
            <p:ph idx="1"/>
          </p:nvPr>
        </p:nvSpPr>
        <p:spPr>
          <a:xfrm>
            <a:off x="838200" y="1502778"/>
            <a:ext cx="10515600" cy="4351338"/>
          </a:xfrm>
        </p:spPr>
        <p:txBody>
          <a:bodyPr>
            <a:normAutofit/>
          </a:bodyPr>
          <a:lstStyle/>
          <a:p>
            <a:pPr marL="0" indent="0">
              <a:buNone/>
            </a:pPr>
            <a:r>
              <a:rPr lang="en-GB" sz="2000" b="1" u="sng" dirty="0" smtClean="0"/>
              <a:t>How to overcome a lack of teamwork</a:t>
            </a:r>
          </a:p>
          <a:p>
            <a:pPr marL="0" indent="0">
              <a:buNone/>
            </a:pPr>
            <a:endParaRPr lang="en-GB" sz="2000" b="1" u="sng" dirty="0" smtClean="0"/>
          </a:p>
          <a:p>
            <a:r>
              <a:rPr lang="en-GB" sz="2000" dirty="0" smtClean="0"/>
              <a:t>Discuss </a:t>
            </a:r>
            <a:r>
              <a:rPr lang="en-GB" sz="2000" dirty="0"/>
              <a:t>how a task should be </a:t>
            </a:r>
            <a:r>
              <a:rPr lang="en-GB" sz="2000" dirty="0" smtClean="0"/>
              <a:t>done.</a:t>
            </a:r>
            <a:endParaRPr lang="en-GB" sz="2000" dirty="0"/>
          </a:p>
          <a:p>
            <a:r>
              <a:rPr lang="en-GB" sz="2000" dirty="0"/>
              <a:t>Trust your </a:t>
            </a:r>
            <a:r>
              <a:rPr lang="en-GB" sz="2000" dirty="0" smtClean="0"/>
              <a:t>colleagues.</a:t>
            </a:r>
            <a:endParaRPr lang="en-GB" sz="2000" dirty="0"/>
          </a:p>
          <a:p>
            <a:r>
              <a:rPr lang="en-GB" sz="2000" dirty="0"/>
              <a:t>Make sure everyone agrees and </a:t>
            </a:r>
            <a:r>
              <a:rPr lang="en-GB" sz="2000" dirty="0" smtClean="0"/>
              <a:t>understands.</a:t>
            </a:r>
            <a:endParaRPr lang="en-GB" sz="2000" dirty="0"/>
          </a:p>
          <a:p>
            <a:r>
              <a:rPr lang="en-GB" sz="2000" dirty="0"/>
              <a:t>Team </a:t>
            </a:r>
            <a:r>
              <a:rPr lang="en-GB" sz="2000" dirty="0" smtClean="0"/>
              <a:t>members </a:t>
            </a:r>
            <a:r>
              <a:rPr lang="en-GB" sz="2000" dirty="0"/>
              <a:t>roles and </a:t>
            </a:r>
            <a:r>
              <a:rPr lang="en-GB" sz="2000" dirty="0" smtClean="0"/>
              <a:t>responsibilities.</a:t>
            </a:r>
            <a:endParaRPr lang="en-GB" sz="2000" dirty="0"/>
          </a:p>
          <a:p>
            <a:r>
              <a:rPr lang="en-GB" sz="2000" dirty="0"/>
              <a:t>Limitations and </a:t>
            </a:r>
            <a:r>
              <a:rPr lang="en-GB" sz="2000" dirty="0" smtClean="0"/>
              <a:t>boundaries.</a:t>
            </a:r>
            <a:endParaRPr lang="en-GB" sz="2000" dirty="0"/>
          </a:p>
          <a:p>
            <a:r>
              <a:rPr lang="en-GB" sz="2000" dirty="0"/>
              <a:t>Individual expectations and </a:t>
            </a:r>
            <a:r>
              <a:rPr lang="en-GB" sz="2000" dirty="0" smtClean="0"/>
              <a:t>concerns.</a:t>
            </a:r>
            <a:endParaRPr lang="en-GB" sz="2000" dirty="0"/>
          </a:p>
          <a:p>
            <a:endParaRPr lang="en-GB" sz="2000" dirty="0"/>
          </a:p>
        </p:txBody>
      </p:sp>
      <p:pic>
        <p:nvPicPr>
          <p:cNvPr id="2050" name="Picture 2" descr="Develop the 5 behaviors of teamwork | Beef Magaz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5347" y="2533073"/>
            <a:ext cx="3449319" cy="179185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363" y="5845254"/>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95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2000"/>
                                        <p:tgtEl>
                                          <p:spTgt spid="2050"/>
                                        </p:tgtEl>
                                      </p:cBhvr>
                                    </p:animEffect>
                                    <p:anim calcmode="lin" valueType="num">
                                      <p:cBhvr>
                                        <p:cTn id="12" dur="2000" fill="hold"/>
                                        <p:tgtEl>
                                          <p:spTgt spid="2050"/>
                                        </p:tgtEl>
                                        <p:attrNameLst>
                                          <p:attrName>ppt_w</p:attrName>
                                        </p:attrNameLst>
                                      </p:cBhvr>
                                      <p:tavLst>
                                        <p:tav tm="0" fmla="#ppt_w*sin(2.5*pi*$)">
                                          <p:val>
                                            <p:fltVal val="0"/>
                                          </p:val>
                                        </p:tav>
                                        <p:tav tm="100000">
                                          <p:val>
                                            <p:fltVal val="1"/>
                                          </p:val>
                                        </p:tav>
                                      </p:tavLst>
                                    </p:anim>
                                    <p:anim calcmode="lin" valueType="num">
                                      <p:cBhvr>
                                        <p:cTn id="13"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6643"/>
            <a:ext cx="10515600" cy="1325563"/>
          </a:xfrm>
        </p:spPr>
        <p:txBody>
          <a:bodyPr/>
          <a:lstStyle/>
          <a:p>
            <a:r>
              <a:rPr lang="en-GB" b="1" u="sng" dirty="0" smtClean="0"/>
              <a:t>6. Fatigue</a:t>
            </a:r>
            <a:endParaRPr lang="en-GB" b="1" u="sng" dirty="0"/>
          </a:p>
        </p:txBody>
      </p:sp>
      <p:sp>
        <p:nvSpPr>
          <p:cNvPr id="3" name="Content Placeholder 2"/>
          <p:cNvSpPr>
            <a:spLocks noGrp="1"/>
          </p:cNvSpPr>
          <p:nvPr>
            <p:ph idx="1"/>
          </p:nvPr>
        </p:nvSpPr>
        <p:spPr>
          <a:xfrm>
            <a:off x="752921" y="962928"/>
            <a:ext cx="9865918" cy="4697411"/>
          </a:xfrm>
        </p:spPr>
        <p:txBody>
          <a:bodyPr>
            <a:normAutofit fontScale="92500" lnSpcReduction="20000"/>
          </a:bodyPr>
          <a:lstStyle/>
          <a:p>
            <a:pPr marL="0" indent="0">
              <a:buNone/>
            </a:pPr>
            <a:r>
              <a:rPr lang="en-GB" sz="2000" b="1" u="sng" dirty="0" smtClean="0"/>
              <a:t>What is fatigue</a:t>
            </a:r>
            <a:r>
              <a:rPr lang="en-GB" sz="2000" b="1" u="sng" dirty="0" smtClean="0"/>
              <a:t>?</a:t>
            </a:r>
            <a:endParaRPr lang="en-US" sz="2000" dirty="0" smtClean="0"/>
          </a:p>
          <a:p>
            <a:pPr marL="0" indent="0">
              <a:buNone/>
            </a:pPr>
            <a:r>
              <a:rPr lang="en-US" sz="2000" dirty="0"/>
              <a:t> </a:t>
            </a:r>
            <a:r>
              <a:rPr lang="en-US" sz="2000" dirty="0" smtClean="0"/>
              <a:t>Faculty of Intensive Care Medicine (2017) defines fatigue as: </a:t>
            </a:r>
          </a:p>
          <a:p>
            <a:pPr marL="0" indent="0">
              <a:buNone/>
            </a:pPr>
            <a:r>
              <a:rPr lang="en-US" sz="2000" b="1" i="1" dirty="0" smtClean="0"/>
              <a:t>‘extreme </a:t>
            </a:r>
            <a:r>
              <a:rPr lang="en-US" sz="2000" b="1" i="1" dirty="0"/>
              <a:t>tiredness resulting from mental or physical exertion or </a:t>
            </a:r>
            <a:r>
              <a:rPr lang="en-US" sz="2000" b="1" i="1" dirty="0" smtClean="0"/>
              <a:t>illnesses’.</a:t>
            </a:r>
            <a:endParaRPr lang="en-GB" sz="2000" b="1" i="1" u="sng" dirty="0"/>
          </a:p>
          <a:p>
            <a:pPr marL="0" indent="0">
              <a:buNone/>
            </a:pPr>
            <a:endParaRPr lang="en-GB" sz="2000" b="1" u="sng" dirty="0" smtClean="0"/>
          </a:p>
          <a:p>
            <a:r>
              <a:rPr lang="en-GB" sz="2000" dirty="0" smtClean="0"/>
              <a:t>A fatigued person is easily distracted.</a:t>
            </a:r>
          </a:p>
          <a:p>
            <a:r>
              <a:rPr lang="en-GB" sz="2000" dirty="0" smtClean="0"/>
              <a:t>Results in mistakes, poor judgement and wrong decisions, lower standards</a:t>
            </a:r>
            <a:r>
              <a:rPr lang="en-GB" sz="2000" dirty="0" smtClean="0"/>
              <a:t>.</a:t>
            </a:r>
          </a:p>
          <a:p>
            <a:pPr marL="0" indent="0">
              <a:buNone/>
            </a:pPr>
            <a:endParaRPr lang="en-GB" sz="2000" dirty="0"/>
          </a:p>
          <a:p>
            <a:pPr marL="0" indent="0">
              <a:buNone/>
            </a:pPr>
            <a:r>
              <a:rPr lang="en-GB" sz="2000" b="1" u="sng" dirty="0" smtClean="0"/>
              <a:t>How </a:t>
            </a:r>
            <a:r>
              <a:rPr lang="en-GB" sz="2000" b="1" u="sng" dirty="0"/>
              <a:t>to overcome fatigue</a:t>
            </a:r>
          </a:p>
          <a:p>
            <a:pPr marL="0" indent="0">
              <a:buNone/>
            </a:pPr>
            <a:endParaRPr lang="en-GB" sz="2000" b="1" u="sng" dirty="0"/>
          </a:p>
          <a:p>
            <a:r>
              <a:rPr lang="en-GB" sz="2000" dirty="0"/>
              <a:t>Watch for symptoms of fatigue in yourself and others.</a:t>
            </a:r>
          </a:p>
          <a:p>
            <a:r>
              <a:rPr lang="en-GB" sz="2000" dirty="0"/>
              <a:t>Have others check your work.</a:t>
            </a:r>
          </a:p>
          <a:p>
            <a:r>
              <a:rPr lang="en-GB" sz="2000" dirty="0"/>
              <a:t>Mindful workload.</a:t>
            </a:r>
          </a:p>
          <a:p>
            <a:r>
              <a:rPr lang="en-GB" sz="2000" dirty="0"/>
              <a:t>Don’t rely on memory when tired.</a:t>
            </a:r>
          </a:p>
          <a:p>
            <a:r>
              <a:rPr lang="en-GB" sz="2000" dirty="0"/>
              <a:t>Don’t overestimate your abilities</a:t>
            </a:r>
            <a:r>
              <a:rPr lang="en-GB" sz="2000" dirty="0" smtClean="0"/>
              <a:t>.</a:t>
            </a:r>
          </a:p>
          <a:p>
            <a:endParaRPr lang="en-GB" sz="2000" dirty="0"/>
          </a:p>
          <a:p>
            <a:pPr marL="0" indent="0">
              <a:buNone/>
            </a:pPr>
            <a:endParaRPr lang="en-GB" sz="2000" dirty="0" smtClean="0"/>
          </a:p>
          <a:p>
            <a:endParaRPr lang="en-GB" sz="2000" dirty="0"/>
          </a:p>
          <a:p>
            <a:pPr marL="0" indent="0">
              <a:buNone/>
            </a:pPr>
            <a:endParaRPr lang="en-GB" sz="2000" dirty="0" smtClean="0"/>
          </a:p>
        </p:txBody>
      </p:sp>
      <p:sp>
        <p:nvSpPr>
          <p:cNvPr id="5" name="Rectangle 4"/>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363" y="5845254"/>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6642901" y="3231423"/>
            <a:ext cx="4827024" cy="3179209"/>
          </a:xfrm>
          <a:prstGeom prst="rect">
            <a:avLst/>
          </a:prstGeom>
          <a:effectLst>
            <a:softEdge rad="139700"/>
          </a:effectLst>
        </p:spPr>
      </p:pic>
      <p:sp>
        <p:nvSpPr>
          <p:cNvPr id="4" name="TextBox 3"/>
          <p:cNvSpPr txBox="1"/>
          <p:nvPr/>
        </p:nvSpPr>
        <p:spPr>
          <a:xfrm>
            <a:off x="8338564" y="6403776"/>
            <a:ext cx="2448232" cy="307777"/>
          </a:xfrm>
          <a:prstGeom prst="rect">
            <a:avLst/>
          </a:prstGeom>
          <a:noFill/>
        </p:spPr>
        <p:txBody>
          <a:bodyPr wrap="square" rtlCol="0">
            <a:spAutoFit/>
          </a:bodyPr>
          <a:lstStyle/>
          <a:p>
            <a:r>
              <a:rPr lang="en-GB" sz="1400" b="1" dirty="0" err="1" smtClean="0"/>
              <a:t>Verywell</a:t>
            </a:r>
            <a:r>
              <a:rPr lang="en-GB" sz="1400" b="1" dirty="0" smtClean="0"/>
              <a:t>, 2019 - Online</a:t>
            </a:r>
            <a:endParaRPr lang="en-GB" sz="1400" b="1" dirty="0"/>
          </a:p>
        </p:txBody>
      </p:sp>
      <p:sp>
        <p:nvSpPr>
          <p:cNvPr id="8" name="Rectangle 7"/>
          <p:cNvSpPr/>
          <p:nvPr/>
        </p:nvSpPr>
        <p:spPr>
          <a:xfrm>
            <a:off x="6420465" y="6046839"/>
            <a:ext cx="1101212" cy="3637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3040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040635" y="2428117"/>
            <a:ext cx="4828092" cy="4064757"/>
          </a:xfrm>
          <a:prstGeom prst="rect">
            <a:avLst/>
          </a:prstGeom>
        </p:spPr>
      </p:pic>
      <p:sp>
        <p:nvSpPr>
          <p:cNvPr id="2" name="Title 1"/>
          <p:cNvSpPr>
            <a:spLocks noGrp="1"/>
          </p:cNvSpPr>
          <p:nvPr>
            <p:ph type="title"/>
          </p:nvPr>
        </p:nvSpPr>
        <p:spPr/>
        <p:txBody>
          <a:bodyPr/>
          <a:lstStyle/>
          <a:p>
            <a:r>
              <a:rPr lang="en-GB" b="1" u="sng" dirty="0" smtClean="0"/>
              <a:t>7. Lack of Resources</a:t>
            </a:r>
            <a:endParaRPr lang="en-GB" b="1" u="sng" dirty="0"/>
          </a:p>
        </p:txBody>
      </p:sp>
      <p:sp>
        <p:nvSpPr>
          <p:cNvPr id="3" name="Content Placeholder 2"/>
          <p:cNvSpPr>
            <a:spLocks noGrp="1"/>
          </p:cNvSpPr>
          <p:nvPr>
            <p:ph idx="1"/>
          </p:nvPr>
        </p:nvSpPr>
        <p:spPr>
          <a:xfrm>
            <a:off x="677334" y="1488613"/>
            <a:ext cx="8596668" cy="3880773"/>
          </a:xfrm>
        </p:spPr>
        <p:txBody>
          <a:bodyPr>
            <a:noAutofit/>
          </a:bodyPr>
          <a:lstStyle/>
          <a:p>
            <a:pPr marL="0" indent="0">
              <a:buNone/>
            </a:pPr>
            <a:r>
              <a:rPr lang="en-GB" sz="2000" b="1" u="sng" dirty="0" smtClean="0"/>
              <a:t>What is a lack of resources?</a:t>
            </a:r>
          </a:p>
          <a:p>
            <a:pPr marL="0" indent="0">
              <a:buNone/>
            </a:pPr>
            <a:endParaRPr lang="en-GB" sz="2000" b="1" u="sng" dirty="0" smtClean="0"/>
          </a:p>
          <a:p>
            <a:r>
              <a:rPr lang="en-GB" sz="2000" dirty="0" smtClean="0"/>
              <a:t>Not having enough people, equipment, documentation, time to complete a task.</a:t>
            </a:r>
          </a:p>
          <a:p>
            <a:pPr marL="0" indent="0">
              <a:buNone/>
            </a:pPr>
            <a:endParaRPr lang="en-GB" sz="2000" dirty="0" smtClean="0"/>
          </a:p>
          <a:p>
            <a:pPr marL="0" indent="0">
              <a:buNone/>
            </a:pPr>
            <a:r>
              <a:rPr lang="en-GB" sz="2000" b="1" u="sng" dirty="0" smtClean="0"/>
              <a:t>How to overcome a lack of resources</a:t>
            </a:r>
            <a:endParaRPr lang="en-GB" sz="2000" b="1" u="sng" dirty="0"/>
          </a:p>
          <a:p>
            <a:r>
              <a:rPr lang="en-GB" sz="2000" dirty="0" smtClean="0"/>
              <a:t>Have a stand by in place – back up.</a:t>
            </a:r>
          </a:p>
          <a:p>
            <a:r>
              <a:rPr lang="en-GB" sz="2000" dirty="0" smtClean="0"/>
              <a:t>Preserving equipment.</a:t>
            </a:r>
          </a:p>
          <a:p>
            <a:r>
              <a:rPr lang="en-GB" sz="2000" dirty="0" smtClean="0"/>
              <a:t>Supply of drugs/stock.</a:t>
            </a:r>
          </a:p>
          <a:p>
            <a:r>
              <a:rPr lang="en-GB" sz="2000" dirty="0" smtClean="0"/>
              <a:t>Checklist.</a:t>
            </a:r>
          </a:p>
          <a:p>
            <a:pPr marL="0" indent="0">
              <a:buNone/>
            </a:pPr>
            <a:endParaRPr lang="en-GB" sz="2000" dirty="0"/>
          </a:p>
        </p:txBody>
      </p:sp>
      <p:sp>
        <p:nvSpPr>
          <p:cNvPr id="8" name="TextBox 7"/>
          <p:cNvSpPr txBox="1"/>
          <p:nvPr/>
        </p:nvSpPr>
        <p:spPr>
          <a:xfrm>
            <a:off x="9037382" y="6396335"/>
            <a:ext cx="2486025" cy="461665"/>
          </a:xfrm>
          <a:prstGeom prst="rect">
            <a:avLst/>
          </a:prstGeom>
          <a:noFill/>
        </p:spPr>
        <p:txBody>
          <a:bodyPr wrap="square" rtlCol="0">
            <a:spAutoFit/>
          </a:bodyPr>
          <a:lstStyle/>
          <a:p>
            <a:r>
              <a:rPr lang="en-GB" sz="1200" dirty="0" err="1"/>
              <a:t>Supady</a:t>
            </a:r>
            <a:r>
              <a:rPr lang="en-GB" sz="1200" dirty="0"/>
              <a:t> et al. (2021)</a:t>
            </a:r>
          </a:p>
          <a:p>
            <a:endParaRPr lang="en-GB" sz="1200" dirty="0"/>
          </a:p>
        </p:txBody>
      </p:sp>
      <p:sp>
        <p:nvSpPr>
          <p:cNvPr id="9" name="Rectangle 8"/>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363" y="5845254"/>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19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8</a:t>
            </a:r>
            <a:r>
              <a:rPr lang="en-GB" b="1" u="sng" dirty="0" smtClean="0"/>
              <a:t>. Pressure</a:t>
            </a:r>
            <a:endParaRPr lang="en-GB" b="1" u="sng" dirty="0"/>
          </a:p>
        </p:txBody>
      </p:sp>
      <p:sp>
        <p:nvSpPr>
          <p:cNvPr id="3" name="Content Placeholder 2"/>
          <p:cNvSpPr>
            <a:spLocks noGrp="1"/>
          </p:cNvSpPr>
          <p:nvPr>
            <p:ph idx="1"/>
          </p:nvPr>
        </p:nvSpPr>
        <p:spPr>
          <a:xfrm>
            <a:off x="838200" y="1448938"/>
            <a:ext cx="8596668" cy="3880773"/>
          </a:xfrm>
        </p:spPr>
        <p:txBody>
          <a:bodyPr>
            <a:normAutofit lnSpcReduction="10000"/>
          </a:bodyPr>
          <a:lstStyle/>
          <a:p>
            <a:pPr marL="0" indent="0">
              <a:buNone/>
            </a:pPr>
            <a:r>
              <a:rPr lang="en-GB" sz="1800" b="1" u="sng" dirty="0" smtClean="0"/>
              <a:t>What is pressure?</a:t>
            </a:r>
          </a:p>
          <a:p>
            <a:pPr marL="0" indent="0">
              <a:buNone/>
            </a:pPr>
            <a:endParaRPr lang="en-GB" sz="1800" b="1" u="sng" dirty="0" smtClean="0"/>
          </a:p>
          <a:p>
            <a:r>
              <a:rPr lang="en-GB" sz="1800" dirty="0" smtClean="0"/>
              <a:t>Real or perceived forces demanding high level job performance.</a:t>
            </a:r>
          </a:p>
          <a:p>
            <a:endParaRPr lang="en-GB" sz="1800" dirty="0"/>
          </a:p>
          <a:p>
            <a:pPr marL="0" indent="0">
              <a:buNone/>
            </a:pPr>
            <a:r>
              <a:rPr lang="en-GB" sz="1800" b="1" dirty="0" smtClean="0"/>
              <a:t>What situations cause pressure?</a:t>
            </a:r>
          </a:p>
          <a:p>
            <a:pPr marL="0" indent="0">
              <a:buNone/>
            </a:pPr>
            <a:endParaRPr lang="en-GB" sz="1800" b="1" dirty="0"/>
          </a:p>
          <a:p>
            <a:pPr marL="0" indent="0">
              <a:buNone/>
            </a:pPr>
            <a:r>
              <a:rPr lang="en-GB" sz="1800" b="1" u="sng" dirty="0" smtClean="0"/>
              <a:t>How to overcome pressure:</a:t>
            </a:r>
          </a:p>
          <a:p>
            <a:r>
              <a:rPr lang="en-GB" sz="1800" dirty="0" smtClean="0"/>
              <a:t>Communicate concerns.</a:t>
            </a:r>
          </a:p>
          <a:p>
            <a:r>
              <a:rPr lang="en-GB" sz="1800" dirty="0" smtClean="0"/>
              <a:t>Ask for extra help if time is an issue.</a:t>
            </a:r>
          </a:p>
          <a:p>
            <a:r>
              <a:rPr lang="en-GB" sz="1800" dirty="0" smtClean="0"/>
              <a:t>Safety first.</a:t>
            </a:r>
          </a:p>
          <a:p>
            <a:r>
              <a:rPr lang="en-GB" sz="1800" dirty="0" smtClean="0"/>
              <a:t>Ensure pressure in not self induced.</a:t>
            </a:r>
          </a:p>
          <a:p>
            <a:endParaRPr lang="en-GB" sz="1800" dirty="0" smtClean="0"/>
          </a:p>
          <a:p>
            <a:endParaRPr lang="en-GB" sz="1800" dirty="0"/>
          </a:p>
        </p:txBody>
      </p:sp>
      <p:graphicFrame>
        <p:nvGraphicFramePr>
          <p:cNvPr id="5" name="Table 4"/>
          <p:cNvGraphicFramePr>
            <a:graphicFrameLocks noGrp="1"/>
          </p:cNvGraphicFramePr>
          <p:nvPr>
            <p:extLst>
              <p:ext uri="{D42A27DB-BD31-4B8C-83A1-F6EECF244321}">
                <p14:modId xmlns:p14="http://schemas.microsoft.com/office/powerpoint/2010/main" val="3686658822"/>
              </p:ext>
            </p:extLst>
          </p:nvPr>
        </p:nvGraphicFramePr>
        <p:xfrm>
          <a:off x="6616002" y="2738911"/>
          <a:ext cx="5077927" cy="2590800"/>
        </p:xfrm>
        <a:graphic>
          <a:graphicData uri="http://schemas.openxmlformats.org/drawingml/2006/table">
            <a:tbl>
              <a:tblPr firstRow="1" bandRow="1">
                <a:tableStyleId>{93296810-A885-4BE3-A3E7-6D5BEEA58F35}</a:tableStyleId>
              </a:tblPr>
              <a:tblGrid>
                <a:gridCol w="5077927">
                  <a:extLst>
                    <a:ext uri="{9D8B030D-6E8A-4147-A177-3AD203B41FA5}">
                      <a16:colId xmlns:a16="http://schemas.microsoft.com/office/drawing/2014/main" val="1461090570"/>
                    </a:ext>
                  </a:extLst>
                </a:gridCol>
              </a:tblGrid>
              <a:tr h="352083">
                <a:tc>
                  <a:txBody>
                    <a:bodyPr/>
                    <a:lstStyle/>
                    <a:p>
                      <a:r>
                        <a:rPr lang="en-GB" dirty="0" smtClean="0"/>
                        <a:t>How</a:t>
                      </a:r>
                      <a:r>
                        <a:rPr lang="en-GB" baseline="0" dirty="0" smtClean="0"/>
                        <a:t> to overcome pressure</a:t>
                      </a:r>
                      <a:endParaRPr lang="en-GB" dirty="0"/>
                    </a:p>
                  </a:txBody>
                  <a:tcPr/>
                </a:tc>
                <a:extLst>
                  <a:ext uri="{0D108BD9-81ED-4DB2-BD59-A6C34878D82A}">
                    <a16:rowId xmlns:a16="http://schemas.microsoft.com/office/drawing/2014/main" val="1106456162"/>
                  </a:ext>
                </a:extLst>
              </a:tr>
              <a:tr h="370840">
                <a:tc>
                  <a:txBody>
                    <a:bodyPr/>
                    <a:lstStyle/>
                    <a:p>
                      <a:r>
                        <a:rPr lang="en-GB" dirty="0" smtClean="0"/>
                        <a:t>1. Focus on one thing</a:t>
                      </a:r>
                      <a:endParaRPr lang="en-GB" dirty="0"/>
                    </a:p>
                  </a:txBody>
                  <a:tcPr/>
                </a:tc>
                <a:extLst>
                  <a:ext uri="{0D108BD9-81ED-4DB2-BD59-A6C34878D82A}">
                    <a16:rowId xmlns:a16="http://schemas.microsoft.com/office/drawing/2014/main" val="3164368309"/>
                  </a:ext>
                </a:extLst>
              </a:tr>
              <a:tr h="370840">
                <a:tc>
                  <a:txBody>
                    <a:bodyPr/>
                    <a:lstStyle/>
                    <a:p>
                      <a:r>
                        <a:rPr lang="en-GB" dirty="0" smtClean="0"/>
                        <a:t>2.</a:t>
                      </a:r>
                      <a:r>
                        <a:rPr lang="en-GB" baseline="0" dirty="0" smtClean="0"/>
                        <a:t> Be imperfect – ‘done is better than perfect’</a:t>
                      </a:r>
                      <a:endParaRPr lang="en-GB" dirty="0"/>
                    </a:p>
                  </a:txBody>
                  <a:tcPr/>
                </a:tc>
                <a:extLst>
                  <a:ext uri="{0D108BD9-81ED-4DB2-BD59-A6C34878D82A}">
                    <a16:rowId xmlns:a16="http://schemas.microsoft.com/office/drawing/2014/main" val="2810516003"/>
                  </a:ext>
                </a:extLst>
              </a:tr>
              <a:tr h="370840">
                <a:tc>
                  <a:txBody>
                    <a:bodyPr/>
                    <a:lstStyle/>
                    <a:p>
                      <a:r>
                        <a:rPr lang="en-GB" dirty="0" smtClean="0"/>
                        <a:t>3. Make a list</a:t>
                      </a:r>
                      <a:endParaRPr lang="en-GB" dirty="0"/>
                    </a:p>
                  </a:txBody>
                  <a:tcPr/>
                </a:tc>
                <a:extLst>
                  <a:ext uri="{0D108BD9-81ED-4DB2-BD59-A6C34878D82A}">
                    <a16:rowId xmlns:a16="http://schemas.microsoft.com/office/drawing/2014/main" val="1486296480"/>
                  </a:ext>
                </a:extLst>
              </a:tr>
              <a:tr h="370840">
                <a:tc>
                  <a:txBody>
                    <a:bodyPr/>
                    <a:lstStyle/>
                    <a:p>
                      <a:r>
                        <a:rPr lang="en-GB" dirty="0" smtClean="0"/>
                        <a:t>4. Get physical: go for a walk</a:t>
                      </a:r>
                      <a:endParaRPr lang="en-GB" dirty="0"/>
                    </a:p>
                  </a:txBody>
                  <a:tcPr/>
                </a:tc>
                <a:extLst>
                  <a:ext uri="{0D108BD9-81ED-4DB2-BD59-A6C34878D82A}">
                    <a16:rowId xmlns:a16="http://schemas.microsoft.com/office/drawing/2014/main" val="290636325"/>
                  </a:ext>
                </a:extLst>
              </a:tr>
              <a:tr h="370840">
                <a:tc>
                  <a:txBody>
                    <a:bodyPr/>
                    <a:lstStyle/>
                    <a:p>
                      <a:r>
                        <a:rPr lang="en-GB" dirty="0" smtClean="0"/>
                        <a:t>5. Delegate</a:t>
                      </a:r>
                      <a:r>
                        <a:rPr lang="en-GB" baseline="0" dirty="0" smtClean="0"/>
                        <a:t> </a:t>
                      </a:r>
                      <a:endParaRPr lang="en-GB" dirty="0"/>
                    </a:p>
                  </a:txBody>
                  <a:tcPr/>
                </a:tc>
                <a:extLst>
                  <a:ext uri="{0D108BD9-81ED-4DB2-BD59-A6C34878D82A}">
                    <a16:rowId xmlns:a16="http://schemas.microsoft.com/office/drawing/2014/main" val="1352747209"/>
                  </a:ext>
                </a:extLst>
              </a:tr>
              <a:tr h="370840">
                <a:tc>
                  <a:txBody>
                    <a:bodyPr/>
                    <a:lstStyle/>
                    <a:p>
                      <a:r>
                        <a:rPr lang="en-GB" dirty="0" smtClean="0"/>
                        <a:t>6. Be authentic</a:t>
                      </a:r>
                      <a:endParaRPr lang="en-GB" dirty="0"/>
                    </a:p>
                  </a:txBody>
                  <a:tcPr/>
                </a:tc>
                <a:extLst>
                  <a:ext uri="{0D108BD9-81ED-4DB2-BD59-A6C34878D82A}">
                    <a16:rowId xmlns:a16="http://schemas.microsoft.com/office/drawing/2014/main" val="1298180474"/>
                  </a:ext>
                </a:extLst>
              </a:tr>
            </a:tbl>
          </a:graphicData>
        </a:graphic>
      </p:graphicFrame>
      <p:sp>
        <p:nvSpPr>
          <p:cNvPr id="6" name="TextBox 5"/>
          <p:cNvSpPr txBox="1"/>
          <p:nvPr/>
        </p:nvSpPr>
        <p:spPr>
          <a:xfrm>
            <a:off x="6616002" y="5313858"/>
            <a:ext cx="1681018" cy="276999"/>
          </a:xfrm>
          <a:prstGeom prst="rect">
            <a:avLst/>
          </a:prstGeom>
          <a:noFill/>
        </p:spPr>
        <p:txBody>
          <a:bodyPr wrap="square" rtlCol="0">
            <a:spAutoFit/>
          </a:bodyPr>
          <a:lstStyle/>
          <a:p>
            <a:r>
              <a:rPr lang="en-GB" sz="1200" dirty="0" err="1" smtClean="0"/>
              <a:t>Lafair</a:t>
            </a:r>
            <a:r>
              <a:rPr lang="en-GB" sz="1200" dirty="0" smtClean="0"/>
              <a:t> (2021)</a:t>
            </a:r>
            <a:endParaRPr lang="en-GB" sz="1200" dirty="0"/>
          </a:p>
        </p:txBody>
      </p:sp>
      <p:sp>
        <p:nvSpPr>
          <p:cNvPr id="7" name="Rectangle 6"/>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363" y="5845254"/>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4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223954" y="867036"/>
            <a:ext cx="4968046" cy="3742683"/>
          </a:xfrm>
          <a:prstGeom prst="rect">
            <a:avLst/>
          </a:prstGeom>
          <a:effectLst>
            <a:softEdge rad="127000"/>
          </a:effectLst>
        </p:spPr>
      </p:pic>
      <p:sp>
        <p:nvSpPr>
          <p:cNvPr id="2" name="Title 1"/>
          <p:cNvSpPr>
            <a:spLocks noGrp="1"/>
          </p:cNvSpPr>
          <p:nvPr>
            <p:ph type="title"/>
          </p:nvPr>
        </p:nvSpPr>
        <p:spPr>
          <a:xfrm>
            <a:off x="838200" y="-195299"/>
            <a:ext cx="10515600" cy="1325563"/>
          </a:xfrm>
        </p:spPr>
        <p:txBody>
          <a:bodyPr/>
          <a:lstStyle/>
          <a:p>
            <a:r>
              <a:rPr lang="en-GB" b="1" u="sng" dirty="0" smtClean="0"/>
              <a:t>9. Lack of Assertiveness </a:t>
            </a:r>
            <a:endParaRPr lang="en-GB" b="1" u="sng" dirty="0"/>
          </a:p>
        </p:txBody>
      </p:sp>
      <p:sp>
        <p:nvSpPr>
          <p:cNvPr id="3" name="Content Placeholder 2"/>
          <p:cNvSpPr>
            <a:spLocks noGrp="1"/>
          </p:cNvSpPr>
          <p:nvPr>
            <p:ph idx="1"/>
          </p:nvPr>
        </p:nvSpPr>
        <p:spPr>
          <a:xfrm>
            <a:off x="254546" y="1333411"/>
            <a:ext cx="9036937" cy="3880773"/>
          </a:xfrm>
        </p:spPr>
        <p:txBody>
          <a:bodyPr>
            <a:noAutofit/>
          </a:bodyPr>
          <a:lstStyle/>
          <a:p>
            <a:pPr marL="0" indent="0">
              <a:buNone/>
            </a:pPr>
            <a:r>
              <a:rPr lang="en-GB" sz="2000" b="1" u="sng" dirty="0" smtClean="0"/>
              <a:t>What is a lack of assertiveness?</a:t>
            </a:r>
          </a:p>
          <a:p>
            <a:r>
              <a:rPr lang="en-GB" sz="2000" dirty="0" smtClean="0"/>
              <a:t>Failure to speak up or document concerns about instruction, </a:t>
            </a:r>
            <a:endParaRPr lang="en-GB" sz="2000" dirty="0" smtClean="0"/>
          </a:p>
          <a:p>
            <a:pPr marL="0" indent="0">
              <a:buNone/>
            </a:pPr>
            <a:r>
              <a:rPr lang="en-GB" sz="2000" dirty="0" smtClean="0"/>
              <a:t>orders</a:t>
            </a:r>
            <a:r>
              <a:rPr lang="en-GB" sz="2000" dirty="0" smtClean="0"/>
              <a:t>, </a:t>
            </a:r>
            <a:r>
              <a:rPr lang="en-GB" sz="2000" dirty="0" smtClean="0"/>
              <a:t>or </a:t>
            </a:r>
            <a:r>
              <a:rPr lang="en-GB" sz="2000" dirty="0" smtClean="0"/>
              <a:t>the actions of others.</a:t>
            </a:r>
          </a:p>
          <a:p>
            <a:pPr marL="0" indent="0">
              <a:buNone/>
            </a:pPr>
            <a:endParaRPr lang="en-GB" sz="2000" dirty="0" smtClean="0"/>
          </a:p>
          <a:p>
            <a:pPr marL="0" indent="0">
              <a:buNone/>
            </a:pPr>
            <a:r>
              <a:rPr lang="en-GB" sz="2000" b="1" u="sng" dirty="0" smtClean="0"/>
              <a:t>How to overcome a lack of assertiveness</a:t>
            </a:r>
            <a:endParaRPr lang="en-GB" sz="2000" b="1" u="sng" dirty="0"/>
          </a:p>
          <a:p>
            <a:r>
              <a:rPr lang="en-GB" sz="2000" dirty="0" smtClean="0"/>
              <a:t>Express your feelings, opinions, beliefs in a positive, productive </a:t>
            </a:r>
            <a:endParaRPr lang="en-GB" sz="2000" dirty="0" smtClean="0"/>
          </a:p>
          <a:p>
            <a:pPr marL="0" indent="0">
              <a:buNone/>
            </a:pPr>
            <a:r>
              <a:rPr lang="en-GB" sz="2000" dirty="0" smtClean="0"/>
              <a:t>manner</a:t>
            </a:r>
            <a:r>
              <a:rPr lang="en-GB" sz="2000" dirty="0" smtClean="0"/>
              <a:t>.</a:t>
            </a:r>
          </a:p>
          <a:p>
            <a:r>
              <a:rPr lang="en-GB" sz="2000" dirty="0"/>
              <a:t>E</a:t>
            </a:r>
            <a:r>
              <a:rPr lang="en-GB" sz="2000" dirty="0" smtClean="0"/>
              <a:t>xpress concerns but offer positive solutions.</a:t>
            </a:r>
          </a:p>
          <a:p>
            <a:r>
              <a:rPr lang="en-GB" sz="2000" dirty="0" smtClean="0"/>
              <a:t>Resolve one issue before addressing the other.</a:t>
            </a:r>
          </a:p>
          <a:p>
            <a:endParaRPr lang="en-GB" sz="2000" dirty="0"/>
          </a:p>
        </p:txBody>
      </p:sp>
      <p:sp>
        <p:nvSpPr>
          <p:cNvPr id="6" name="Rectangle 5"/>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363" y="5845254"/>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062452" y="4478571"/>
            <a:ext cx="4129548" cy="523220"/>
          </a:xfrm>
          <a:prstGeom prst="rect">
            <a:avLst/>
          </a:prstGeom>
          <a:noFill/>
        </p:spPr>
        <p:txBody>
          <a:bodyPr wrap="square" rtlCol="0">
            <a:spAutoFit/>
          </a:bodyPr>
          <a:lstStyle/>
          <a:p>
            <a:r>
              <a:rPr lang="en-GB" sz="1400" b="1" dirty="0" err="1"/>
              <a:t>Omura</a:t>
            </a:r>
            <a:r>
              <a:rPr lang="en-GB" sz="1400" b="1" dirty="0"/>
              <a:t>, </a:t>
            </a:r>
            <a:r>
              <a:rPr lang="en-GB" sz="1400" b="1" dirty="0" err="1"/>
              <a:t>Levett</a:t>
            </a:r>
            <a:r>
              <a:rPr lang="en-GB" sz="1400" b="1" dirty="0"/>
              <a:t>-Jones and Stone (2019).</a:t>
            </a:r>
          </a:p>
          <a:p>
            <a:endParaRPr lang="en-GB" sz="1400" b="1" dirty="0"/>
          </a:p>
        </p:txBody>
      </p:sp>
    </p:spTree>
    <p:extLst>
      <p:ext uri="{BB962C8B-B14F-4D97-AF65-F5344CB8AC3E}">
        <p14:creationId xmlns:p14="http://schemas.microsoft.com/office/powerpoint/2010/main" val="100815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10. Stress</a:t>
            </a:r>
            <a:endParaRPr lang="en-GB" b="1" u="sng" dirty="0"/>
          </a:p>
        </p:txBody>
      </p:sp>
      <p:sp>
        <p:nvSpPr>
          <p:cNvPr id="3" name="Content Placeholder 2"/>
          <p:cNvSpPr>
            <a:spLocks noGrp="1"/>
          </p:cNvSpPr>
          <p:nvPr>
            <p:ph idx="1"/>
          </p:nvPr>
        </p:nvSpPr>
        <p:spPr>
          <a:xfrm>
            <a:off x="838200" y="1690331"/>
            <a:ext cx="8531942" cy="3880773"/>
          </a:xfrm>
        </p:spPr>
        <p:txBody>
          <a:bodyPr>
            <a:normAutofit/>
          </a:bodyPr>
          <a:lstStyle/>
          <a:p>
            <a:pPr marL="0" indent="0">
              <a:buNone/>
            </a:pPr>
            <a:r>
              <a:rPr lang="en-GB" sz="2000" b="1" u="sng" dirty="0" smtClean="0"/>
              <a:t>What is stress?</a:t>
            </a:r>
          </a:p>
          <a:p>
            <a:pPr marL="0" indent="0">
              <a:buNone/>
            </a:pPr>
            <a:endParaRPr lang="en-GB" sz="2000" b="1" u="sng" dirty="0"/>
          </a:p>
          <a:p>
            <a:r>
              <a:rPr lang="en-GB" sz="2000" dirty="0" smtClean="0"/>
              <a:t>A physical, chemical or emotional factor that causes physical or mental tension.</a:t>
            </a:r>
          </a:p>
          <a:p>
            <a:endParaRPr lang="en-GB" sz="2000" dirty="0"/>
          </a:p>
          <a:p>
            <a:endParaRPr lang="en-GB" sz="2000" dirty="0"/>
          </a:p>
        </p:txBody>
      </p:sp>
      <p:sp>
        <p:nvSpPr>
          <p:cNvPr id="6" name="Rectangle 5"/>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363" y="5845254"/>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51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10. Stress</a:t>
            </a:r>
            <a:endParaRPr lang="en-GB" b="1" u="sng" dirty="0"/>
          </a:p>
        </p:txBody>
      </p:sp>
      <p:sp>
        <p:nvSpPr>
          <p:cNvPr id="3" name="Content Placeholder 2"/>
          <p:cNvSpPr>
            <a:spLocks noGrp="1"/>
          </p:cNvSpPr>
          <p:nvPr>
            <p:ph idx="1"/>
          </p:nvPr>
        </p:nvSpPr>
        <p:spPr>
          <a:xfrm>
            <a:off x="3203284" y="5542401"/>
            <a:ext cx="4449335" cy="665736"/>
          </a:xfrm>
        </p:spPr>
        <p:txBody>
          <a:bodyPr>
            <a:normAutofit/>
          </a:bodyPr>
          <a:lstStyle/>
          <a:p>
            <a:pPr marL="0" indent="0">
              <a:buNone/>
            </a:pPr>
            <a:r>
              <a:rPr lang="en-GB" b="1" u="sng" dirty="0" smtClean="0"/>
              <a:t>Pathophysiology of Stress</a:t>
            </a:r>
          </a:p>
          <a:p>
            <a:pPr marL="0" indent="0">
              <a:buNone/>
            </a:pPr>
            <a:endParaRPr lang="en-GB" dirty="0"/>
          </a:p>
        </p:txBody>
      </p:sp>
      <p:sp>
        <p:nvSpPr>
          <p:cNvPr id="4" name="TextBox 3"/>
          <p:cNvSpPr txBox="1"/>
          <p:nvPr/>
        </p:nvSpPr>
        <p:spPr>
          <a:xfrm>
            <a:off x="1100666" y="1571130"/>
            <a:ext cx="8447002" cy="276999"/>
          </a:xfrm>
          <a:prstGeom prst="rect">
            <a:avLst/>
          </a:prstGeom>
          <a:solidFill>
            <a:schemeClr val="bg1"/>
          </a:solidFill>
          <a:ln w="28575">
            <a:solidFill>
              <a:srgbClr val="FF0000"/>
            </a:solidFill>
          </a:ln>
        </p:spPr>
        <p:txBody>
          <a:bodyPr wrap="square" rtlCol="0">
            <a:spAutoFit/>
          </a:bodyPr>
          <a:lstStyle/>
          <a:p>
            <a:pPr algn="ctr"/>
            <a:r>
              <a:rPr lang="en-US" sz="1200" dirty="0"/>
              <a:t>The hypothalamus sends signals through the autonomic nerves to the adrenal glands, activating the sympathetic nervous system</a:t>
            </a:r>
            <a:r>
              <a:rPr lang="en-US" sz="1200" dirty="0" smtClean="0"/>
              <a:t>.</a:t>
            </a:r>
            <a:endParaRPr lang="en-GB" sz="1200" dirty="0"/>
          </a:p>
        </p:txBody>
      </p:sp>
      <p:sp>
        <p:nvSpPr>
          <p:cNvPr id="5" name="TextBox 4"/>
          <p:cNvSpPr txBox="1"/>
          <p:nvPr/>
        </p:nvSpPr>
        <p:spPr>
          <a:xfrm>
            <a:off x="1110192" y="2112573"/>
            <a:ext cx="8437475" cy="276999"/>
          </a:xfrm>
          <a:prstGeom prst="rect">
            <a:avLst/>
          </a:prstGeom>
          <a:noFill/>
          <a:ln w="28575">
            <a:solidFill>
              <a:schemeClr val="accent5">
                <a:lumMod val="60000"/>
                <a:lumOff val="40000"/>
              </a:schemeClr>
            </a:solidFill>
          </a:ln>
        </p:spPr>
        <p:txBody>
          <a:bodyPr wrap="square" rtlCol="0">
            <a:spAutoFit/>
          </a:bodyPr>
          <a:lstStyle/>
          <a:p>
            <a:pPr algn="ctr"/>
            <a:r>
              <a:rPr lang="en-US" sz="1200" dirty="0"/>
              <a:t>The glands respond by pumping adrenaline into the bloodstream.</a:t>
            </a:r>
          </a:p>
        </p:txBody>
      </p:sp>
      <p:sp>
        <p:nvSpPr>
          <p:cNvPr id="6" name="TextBox 5"/>
          <p:cNvSpPr txBox="1"/>
          <p:nvPr/>
        </p:nvSpPr>
        <p:spPr>
          <a:xfrm>
            <a:off x="1110192" y="2602827"/>
            <a:ext cx="8437476" cy="461665"/>
          </a:xfrm>
          <a:prstGeom prst="rect">
            <a:avLst/>
          </a:prstGeom>
          <a:noFill/>
          <a:ln w="28575">
            <a:solidFill>
              <a:schemeClr val="accent5">
                <a:lumMod val="40000"/>
                <a:lumOff val="60000"/>
              </a:schemeClr>
            </a:solidFill>
          </a:ln>
        </p:spPr>
        <p:txBody>
          <a:bodyPr wrap="square" rtlCol="0">
            <a:spAutoFit/>
          </a:bodyPr>
          <a:lstStyle/>
          <a:p>
            <a:pPr algn="ctr"/>
            <a:r>
              <a:rPr lang="en-US" sz="1200" dirty="0"/>
              <a:t>Adrenaline circulates through the body, causing physiological changes, including increased pulse rate and blood pressure, rapid breathing and sharper senses</a:t>
            </a:r>
            <a:r>
              <a:rPr lang="en-US" sz="1200" dirty="0" smtClean="0"/>
              <a:t>.</a:t>
            </a:r>
            <a:endParaRPr lang="en-US" sz="1200" dirty="0"/>
          </a:p>
        </p:txBody>
      </p:sp>
      <p:sp>
        <p:nvSpPr>
          <p:cNvPr id="7" name="TextBox 6"/>
          <p:cNvSpPr txBox="1"/>
          <p:nvPr/>
        </p:nvSpPr>
        <p:spPr>
          <a:xfrm>
            <a:off x="1100666" y="3286959"/>
            <a:ext cx="8447001" cy="461665"/>
          </a:xfrm>
          <a:prstGeom prst="rect">
            <a:avLst/>
          </a:prstGeom>
          <a:noFill/>
          <a:ln w="28575">
            <a:solidFill>
              <a:schemeClr val="accent5">
                <a:lumMod val="20000"/>
                <a:lumOff val="80000"/>
              </a:schemeClr>
            </a:solidFill>
          </a:ln>
        </p:spPr>
        <p:txBody>
          <a:bodyPr wrap="square" rtlCol="0">
            <a:spAutoFit/>
          </a:bodyPr>
          <a:lstStyle/>
          <a:p>
            <a:pPr algn="ctr"/>
            <a:r>
              <a:rPr lang="en-US" sz="1200" dirty="0"/>
              <a:t>Adrenaline triggers the release of blood sugar and fats from the body’s temporary storage sites, causing nutrients to flood into the bloodstream. This supplies energy to all parts of the body</a:t>
            </a:r>
            <a:r>
              <a:rPr lang="en-US" sz="1200" dirty="0" smtClean="0"/>
              <a:t>.</a:t>
            </a:r>
            <a:endParaRPr lang="en-US" sz="1200" dirty="0"/>
          </a:p>
        </p:txBody>
      </p:sp>
      <p:sp>
        <p:nvSpPr>
          <p:cNvPr id="8" name="TextBox 7"/>
          <p:cNvSpPr txBox="1"/>
          <p:nvPr/>
        </p:nvSpPr>
        <p:spPr>
          <a:xfrm>
            <a:off x="1100666" y="3980281"/>
            <a:ext cx="8447002" cy="646331"/>
          </a:xfrm>
          <a:prstGeom prst="rect">
            <a:avLst/>
          </a:prstGeom>
          <a:noFill/>
          <a:ln w="28575">
            <a:solidFill>
              <a:schemeClr val="accent4">
                <a:lumMod val="60000"/>
                <a:lumOff val="40000"/>
              </a:schemeClr>
            </a:solidFill>
          </a:ln>
        </p:spPr>
        <p:txBody>
          <a:bodyPr wrap="square" rtlCol="0">
            <a:spAutoFit/>
          </a:bodyPr>
          <a:lstStyle/>
          <a:p>
            <a:pPr algn="ctr"/>
            <a:r>
              <a:rPr lang="en-US" sz="1200" dirty="0"/>
              <a:t>After a surge of adrenaline, the hypothalamus activates the second component of the stress response system, known as the HPA axis. The HPA axis consists of the </a:t>
            </a:r>
            <a:r>
              <a:rPr lang="en-US" sz="1200" b="1" dirty="0"/>
              <a:t>hypothalamus</a:t>
            </a:r>
            <a:r>
              <a:rPr lang="en-US" sz="1200" dirty="0"/>
              <a:t>, </a:t>
            </a:r>
            <a:r>
              <a:rPr lang="en-US" sz="1200" b="1" dirty="0"/>
              <a:t>pituitary</a:t>
            </a:r>
            <a:r>
              <a:rPr lang="en-US" sz="1200" dirty="0"/>
              <a:t> gland and </a:t>
            </a:r>
            <a:r>
              <a:rPr lang="en-US" sz="1200" b="1" dirty="0"/>
              <a:t>adrenal</a:t>
            </a:r>
            <a:r>
              <a:rPr lang="en-US" sz="1200" dirty="0"/>
              <a:t> glands, and it uses hormonal signals that keep the sympathetic nervous system active.</a:t>
            </a:r>
          </a:p>
        </p:txBody>
      </p:sp>
      <p:sp>
        <p:nvSpPr>
          <p:cNvPr id="9" name="TextBox 8"/>
          <p:cNvSpPr txBox="1"/>
          <p:nvPr/>
        </p:nvSpPr>
        <p:spPr>
          <a:xfrm>
            <a:off x="1100666" y="4856709"/>
            <a:ext cx="8447002" cy="461665"/>
          </a:xfrm>
          <a:prstGeom prst="rect">
            <a:avLst/>
          </a:prstGeom>
          <a:noFill/>
          <a:ln w="28575">
            <a:solidFill>
              <a:schemeClr val="accent4">
                <a:lumMod val="75000"/>
              </a:schemeClr>
            </a:solidFill>
          </a:ln>
        </p:spPr>
        <p:txBody>
          <a:bodyPr wrap="square" rtlCol="0">
            <a:spAutoFit/>
          </a:bodyPr>
          <a:lstStyle/>
          <a:p>
            <a:pPr algn="ctr"/>
            <a:r>
              <a:rPr lang="en-US" sz="1200" dirty="0"/>
              <a:t>If the brain continues to perceive danger, it releases cortisol, which keeps the body on high alert. When the threat passes, cortisol levels decrease, and the parasympathetic nervous system dampens its stress response</a:t>
            </a:r>
            <a:r>
              <a:rPr lang="en-US" sz="1200" dirty="0" smtClean="0"/>
              <a:t>.</a:t>
            </a:r>
            <a:endParaRPr lang="en-US" sz="1200" dirty="0"/>
          </a:p>
        </p:txBody>
      </p:sp>
      <p:sp>
        <p:nvSpPr>
          <p:cNvPr id="11" name="Down Arrow 10"/>
          <p:cNvSpPr/>
          <p:nvPr/>
        </p:nvSpPr>
        <p:spPr>
          <a:xfrm>
            <a:off x="4800600" y="1913671"/>
            <a:ext cx="123825" cy="1532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Down Arrow 11"/>
          <p:cNvSpPr/>
          <p:nvPr/>
        </p:nvSpPr>
        <p:spPr>
          <a:xfrm>
            <a:off x="4800600" y="2428021"/>
            <a:ext cx="123825" cy="1532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own Arrow 12"/>
          <p:cNvSpPr/>
          <p:nvPr/>
        </p:nvSpPr>
        <p:spPr>
          <a:xfrm>
            <a:off x="4795837" y="3114202"/>
            <a:ext cx="123825" cy="1532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Down Arrow 13"/>
          <p:cNvSpPr/>
          <p:nvPr/>
        </p:nvSpPr>
        <p:spPr>
          <a:xfrm>
            <a:off x="4795836" y="3799655"/>
            <a:ext cx="123825" cy="1532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own Arrow 14"/>
          <p:cNvSpPr/>
          <p:nvPr/>
        </p:nvSpPr>
        <p:spPr>
          <a:xfrm>
            <a:off x="4790766" y="4665572"/>
            <a:ext cx="123825" cy="1532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363" y="5845254"/>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78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p:bldP spid="8" grpId="0" animBg="1"/>
      <p:bldP spid="9" grpId="0" animBg="1"/>
      <p:bldP spid="11" grpId="0" animBg="1"/>
      <p:bldP spid="12" grpId="0" animBg="1"/>
      <p:bldP spid="13"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10. Stress</a:t>
            </a:r>
            <a:endParaRPr lang="en-GB" b="1" u="sng" dirty="0"/>
          </a:p>
        </p:txBody>
      </p:sp>
      <p:sp>
        <p:nvSpPr>
          <p:cNvPr id="3" name="Content Placeholder 2"/>
          <p:cNvSpPr>
            <a:spLocks noGrp="1"/>
          </p:cNvSpPr>
          <p:nvPr>
            <p:ph idx="1"/>
          </p:nvPr>
        </p:nvSpPr>
        <p:spPr>
          <a:xfrm>
            <a:off x="677334" y="1560822"/>
            <a:ext cx="6372395" cy="4191049"/>
          </a:xfrm>
        </p:spPr>
        <p:txBody>
          <a:bodyPr>
            <a:normAutofit/>
          </a:bodyPr>
          <a:lstStyle/>
          <a:p>
            <a:pPr marL="0" indent="0">
              <a:buNone/>
            </a:pPr>
            <a:r>
              <a:rPr lang="en-GB" sz="2000" b="1" u="sng" dirty="0" smtClean="0"/>
              <a:t>How to overcome stress:</a:t>
            </a:r>
          </a:p>
          <a:p>
            <a:r>
              <a:rPr lang="en-GB" sz="2000" dirty="0" smtClean="0"/>
              <a:t>Take </a:t>
            </a:r>
            <a:r>
              <a:rPr lang="en-GB" sz="2000" dirty="0"/>
              <a:t>a short break when </a:t>
            </a:r>
            <a:r>
              <a:rPr lang="en-GB" sz="2000" dirty="0" smtClean="0"/>
              <a:t>needed.</a:t>
            </a:r>
            <a:endParaRPr lang="en-GB" sz="2000" dirty="0"/>
          </a:p>
          <a:p>
            <a:r>
              <a:rPr lang="en-GB" sz="2000" dirty="0"/>
              <a:t>Discuss the problem with someone who can </a:t>
            </a:r>
            <a:r>
              <a:rPr lang="en-GB" sz="2000" dirty="0" smtClean="0"/>
              <a:t>help.</a:t>
            </a:r>
            <a:endParaRPr lang="en-GB" sz="2000" dirty="0"/>
          </a:p>
          <a:p>
            <a:r>
              <a:rPr lang="en-GB" sz="2000" dirty="0"/>
              <a:t>Take a rational approach to problem </a:t>
            </a:r>
            <a:r>
              <a:rPr lang="en-GB" sz="2000" dirty="0" smtClean="0"/>
              <a:t>solving.</a:t>
            </a:r>
            <a:endParaRPr lang="en-GB" sz="2000" dirty="0"/>
          </a:p>
          <a:p>
            <a:r>
              <a:rPr lang="en-GB" sz="2000" dirty="0"/>
              <a:t>Healthy eating, exercise and sufficient rest reduces </a:t>
            </a:r>
            <a:endParaRPr lang="en-GB" sz="2000" dirty="0" smtClean="0"/>
          </a:p>
          <a:p>
            <a:pPr marL="0" indent="0">
              <a:buNone/>
            </a:pPr>
            <a:r>
              <a:rPr lang="en-GB" sz="2000" dirty="0" smtClean="0"/>
              <a:t>stress </a:t>
            </a:r>
            <a:r>
              <a:rPr lang="en-GB" sz="2000" dirty="0" smtClean="0"/>
              <a:t>levels.</a:t>
            </a:r>
            <a:endParaRPr lang="en-GB" sz="2000" dirty="0"/>
          </a:p>
          <a:p>
            <a:r>
              <a:rPr lang="en-GB" sz="2000" dirty="0"/>
              <a:t>Be self aware, acute stressors, chronic </a:t>
            </a:r>
            <a:r>
              <a:rPr lang="en-GB" sz="2000" dirty="0" smtClean="0"/>
              <a:t>stressors.</a:t>
            </a:r>
          </a:p>
          <a:p>
            <a:r>
              <a:rPr lang="en-GB" sz="2000" dirty="0" smtClean="0"/>
              <a:t>Signpost self and others to support services.</a:t>
            </a:r>
          </a:p>
          <a:p>
            <a:endParaRPr lang="en-GB" sz="2000" dirty="0"/>
          </a:p>
          <a:p>
            <a:endParaRPr lang="en-GB" sz="2000" dirty="0"/>
          </a:p>
        </p:txBody>
      </p:sp>
      <p:pic>
        <p:nvPicPr>
          <p:cNvPr id="4" name="Picture 3"/>
          <p:cNvPicPr>
            <a:picLocks noChangeAspect="1"/>
          </p:cNvPicPr>
          <p:nvPr/>
        </p:nvPicPr>
        <p:blipFill>
          <a:blip r:embed="rId3"/>
          <a:stretch>
            <a:fillRect/>
          </a:stretch>
        </p:blipFill>
        <p:spPr>
          <a:xfrm>
            <a:off x="7102522" y="1027906"/>
            <a:ext cx="4528984" cy="2785065"/>
          </a:xfrm>
          <a:prstGeom prst="rect">
            <a:avLst/>
          </a:prstGeom>
          <a:effectLst>
            <a:softEdge rad="63500"/>
          </a:effectLst>
        </p:spPr>
      </p:pic>
      <p:sp>
        <p:nvSpPr>
          <p:cNvPr id="6" name="Rectangle 5"/>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363" y="5845254"/>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406507" y="3875208"/>
            <a:ext cx="2611731" cy="307777"/>
          </a:xfrm>
          <a:prstGeom prst="rect">
            <a:avLst/>
          </a:prstGeom>
          <a:noFill/>
        </p:spPr>
        <p:txBody>
          <a:bodyPr wrap="square" rtlCol="0">
            <a:spAutoFit/>
          </a:bodyPr>
          <a:lstStyle/>
          <a:p>
            <a:r>
              <a:rPr lang="en-GB" sz="1400" b="1" dirty="0" smtClean="0"/>
              <a:t>Intensive Care Society, 2022</a:t>
            </a:r>
            <a:endParaRPr lang="en-GB" sz="1400" b="1" dirty="0"/>
          </a:p>
        </p:txBody>
      </p:sp>
    </p:spTree>
    <p:extLst>
      <p:ext uri="{BB962C8B-B14F-4D97-AF65-F5344CB8AC3E}">
        <p14:creationId xmlns:p14="http://schemas.microsoft.com/office/powerpoint/2010/main" val="222398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64"/>
            <a:ext cx="10515600" cy="1325563"/>
          </a:xfrm>
        </p:spPr>
        <p:txBody>
          <a:bodyPr/>
          <a:lstStyle/>
          <a:p>
            <a:r>
              <a:rPr lang="en-GB" b="1" u="sng" dirty="0" smtClean="0"/>
              <a:t>11. Lack of Awareness</a:t>
            </a:r>
            <a:endParaRPr lang="en-GB" b="1" u="sng" dirty="0"/>
          </a:p>
        </p:txBody>
      </p:sp>
      <p:sp>
        <p:nvSpPr>
          <p:cNvPr id="3" name="Content Placeholder 2"/>
          <p:cNvSpPr>
            <a:spLocks noGrp="1"/>
          </p:cNvSpPr>
          <p:nvPr>
            <p:ph idx="1"/>
          </p:nvPr>
        </p:nvSpPr>
        <p:spPr>
          <a:xfrm>
            <a:off x="883811" y="1190805"/>
            <a:ext cx="6844344" cy="3880773"/>
          </a:xfrm>
        </p:spPr>
        <p:txBody>
          <a:bodyPr>
            <a:noAutofit/>
          </a:bodyPr>
          <a:lstStyle/>
          <a:p>
            <a:pPr marL="0" indent="0">
              <a:buNone/>
            </a:pPr>
            <a:r>
              <a:rPr lang="en-US" sz="2000" b="1" u="sng" dirty="0" smtClean="0"/>
              <a:t>What is a lack of awareness?</a:t>
            </a:r>
          </a:p>
          <a:p>
            <a:r>
              <a:rPr lang="en-US" sz="2000" dirty="0" smtClean="0"/>
              <a:t>Failure </a:t>
            </a:r>
            <a:r>
              <a:rPr lang="en-US" sz="2000" dirty="0"/>
              <a:t>to recognize a situation, understand what it is, and predict the possible results</a:t>
            </a:r>
            <a:r>
              <a:rPr lang="en-US" sz="2000" dirty="0" smtClean="0"/>
              <a:t>. </a:t>
            </a:r>
          </a:p>
          <a:p>
            <a:r>
              <a:rPr lang="en-US" sz="2000" dirty="0" smtClean="0"/>
              <a:t>It </a:t>
            </a:r>
            <a:r>
              <a:rPr lang="en-US" sz="2000" dirty="0"/>
              <a:t>is a failure to recognize all the consequences of an action or lack of foresight</a:t>
            </a:r>
            <a:r>
              <a:rPr lang="en-US" sz="2000" dirty="0" smtClean="0"/>
              <a:t>.</a:t>
            </a:r>
          </a:p>
          <a:p>
            <a:pPr marL="0" indent="0">
              <a:buNone/>
            </a:pPr>
            <a:endParaRPr lang="en-US" sz="2000" dirty="0" smtClean="0"/>
          </a:p>
          <a:p>
            <a:pPr marL="0" indent="0">
              <a:buNone/>
            </a:pPr>
            <a:r>
              <a:rPr lang="en-US" sz="2000" b="1" u="sng" dirty="0" smtClean="0"/>
              <a:t>How to overcome this?</a:t>
            </a:r>
            <a:endParaRPr lang="en-US" sz="2000" b="1" u="sng" dirty="0"/>
          </a:p>
          <a:p>
            <a:r>
              <a:rPr lang="en-US" sz="2000" dirty="0"/>
              <a:t>See the whole </a:t>
            </a:r>
            <a:r>
              <a:rPr lang="en-US" sz="2000" dirty="0" smtClean="0"/>
              <a:t>picture.</a:t>
            </a:r>
          </a:p>
          <a:p>
            <a:r>
              <a:rPr lang="en-US" sz="2000" dirty="0" smtClean="0"/>
              <a:t>Fully </a:t>
            </a:r>
            <a:r>
              <a:rPr lang="en-US" sz="2000" dirty="0"/>
              <a:t>understand the procedures needed to complete a </a:t>
            </a:r>
            <a:r>
              <a:rPr lang="en-US" sz="2000" dirty="0" smtClean="0"/>
              <a:t>task.</a:t>
            </a:r>
          </a:p>
          <a:p>
            <a:r>
              <a:rPr lang="en-US" sz="2000" dirty="0" smtClean="0"/>
              <a:t>Use colleagues to check.</a:t>
            </a:r>
            <a:endParaRPr lang="en-GB" sz="2000" dirty="0"/>
          </a:p>
        </p:txBody>
      </p:sp>
      <p:pic>
        <p:nvPicPr>
          <p:cNvPr id="8194" name="Picture 2" descr="https://miro.medium.com/max/1400/0*Z3ZlfJV0LDa7p16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3358" y="2300747"/>
            <a:ext cx="3321780" cy="16608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363" y="5845254"/>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48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Objectives</a:t>
            </a:r>
            <a:endParaRPr lang="en-GB" b="1" u="sng" dirty="0"/>
          </a:p>
        </p:txBody>
      </p:sp>
      <p:sp>
        <p:nvSpPr>
          <p:cNvPr id="3" name="Content Placeholder 2"/>
          <p:cNvSpPr>
            <a:spLocks noGrp="1"/>
          </p:cNvSpPr>
          <p:nvPr>
            <p:ph idx="1"/>
          </p:nvPr>
        </p:nvSpPr>
        <p:spPr>
          <a:xfrm>
            <a:off x="838200" y="1453617"/>
            <a:ext cx="10515600" cy="4351338"/>
          </a:xfrm>
        </p:spPr>
        <p:txBody>
          <a:bodyPr>
            <a:normAutofit/>
          </a:bodyPr>
          <a:lstStyle/>
          <a:p>
            <a:pPr>
              <a:lnSpc>
                <a:spcPct val="150000"/>
              </a:lnSpc>
            </a:pPr>
            <a:r>
              <a:rPr lang="en-GB" dirty="0" smtClean="0"/>
              <a:t>To understand ‘the dirty dozen’ in relation to human factors.</a:t>
            </a:r>
          </a:p>
          <a:p>
            <a:pPr>
              <a:lnSpc>
                <a:spcPct val="150000"/>
              </a:lnSpc>
            </a:pPr>
            <a:r>
              <a:rPr lang="en-GB" dirty="0" smtClean="0"/>
              <a:t>To discuss ‘the dirty dozen’ and its application within the transfer setting.</a:t>
            </a:r>
          </a:p>
          <a:p>
            <a:pPr>
              <a:lnSpc>
                <a:spcPct val="150000"/>
              </a:lnSpc>
            </a:pPr>
            <a:r>
              <a:rPr lang="en-GB" dirty="0"/>
              <a:t>To apply the knowledge of ‘the dirty dozen’ to clinical practice within the transfer setting.</a:t>
            </a:r>
          </a:p>
          <a:p>
            <a:endParaRPr lang="en-GB" sz="2000" dirty="0" smtClean="0"/>
          </a:p>
          <a:p>
            <a:endParaRPr lang="en-GB" sz="2000" dirty="0"/>
          </a:p>
        </p:txBody>
      </p:sp>
      <p:sp>
        <p:nvSpPr>
          <p:cNvPr id="5" name="Rectangle 4"/>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363" y="5845254"/>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11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77334" y="609600"/>
            <a:ext cx="8596668" cy="688258"/>
          </a:xfrm>
        </p:spPr>
        <p:txBody>
          <a:bodyPr>
            <a:normAutofit fontScale="90000"/>
          </a:bodyPr>
          <a:lstStyle/>
          <a:p>
            <a:r>
              <a:rPr lang="en-GB" b="1" u="sng" dirty="0" smtClean="0"/>
              <a:t>11. Lack of Awareness</a:t>
            </a:r>
            <a:endParaRPr lang="en-GB" b="1" u="sng" dirty="0"/>
          </a:p>
        </p:txBody>
      </p:sp>
      <p:sp>
        <p:nvSpPr>
          <p:cNvPr id="3" name="Content Placeholder 2"/>
          <p:cNvSpPr>
            <a:spLocks noGrp="1"/>
          </p:cNvSpPr>
          <p:nvPr>
            <p:ph idx="1"/>
          </p:nvPr>
        </p:nvSpPr>
        <p:spPr>
          <a:xfrm>
            <a:off x="677334" y="1423169"/>
            <a:ext cx="10669092" cy="3880773"/>
          </a:xfrm>
        </p:spPr>
        <p:txBody>
          <a:bodyPr>
            <a:noAutofit/>
          </a:bodyPr>
          <a:lstStyle/>
          <a:p>
            <a:pPr marL="0" indent="0">
              <a:buNone/>
            </a:pPr>
            <a:r>
              <a:rPr lang="en-GB" sz="2000" b="1" u="sng" dirty="0" smtClean="0"/>
              <a:t>Benefits of self awareness</a:t>
            </a:r>
            <a:r>
              <a:rPr lang="en-GB" sz="2000" b="1" u="sng" dirty="0" smtClean="0"/>
              <a:t>:</a:t>
            </a:r>
            <a:endParaRPr lang="en-GB" sz="2000" dirty="0"/>
          </a:p>
          <a:p>
            <a:r>
              <a:rPr lang="en-US" sz="2000" dirty="0"/>
              <a:t>It can make us more proactive, boost our acceptance, and encourage positive self-development (Sutton, 2016).</a:t>
            </a:r>
            <a:br>
              <a:rPr lang="en-US" sz="2000" dirty="0"/>
            </a:br>
            <a:endParaRPr lang="en-US" sz="2000" dirty="0"/>
          </a:p>
          <a:p>
            <a:r>
              <a:rPr lang="en-US" sz="2000" dirty="0"/>
              <a:t>Self-awareness allows us to see things from the perspective of others, practice </a:t>
            </a:r>
            <a:r>
              <a:rPr lang="en-US" sz="2000" u="sng" dirty="0">
                <a:hlinkClick r:id="rId3"/>
              </a:rPr>
              <a:t>self-control</a:t>
            </a:r>
            <a:r>
              <a:rPr lang="en-US" sz="2000" dirty="0"/>
              <a:t>, work creatively and productively, and experience pride in ourselves and our work as well as general self-esteem (Silvia </a:t>
            </a:r>
            <a:r>
              <a:rPr lang="en-US" sz="2000" dirty="0" smtClean="0"/>
              <a:t>and </a:t>
            </a:r>
            <a:r>
              <a:rPr lang="en-US" sz="2000" dirty="0"/>
              <a:t>O’Brien, 2004).</a:t>
            </a:r>
            <a:br>
              <a:rPr lang="en-US" sz="2000" dirty="0"/>
            </a:br>
            <a:endParaRPr lang="en-US" sz="2000" dirty="0"/>
          </a:p>
          <a:p>
            <a:r>
              <a:rPr lang="en-US" sz="2000" dirty="0"/>
              <a:t>It leads to better decision making (Ridley, </a:t>
            </a:r>
            <a:r>
              <a:rPr lang="en-US" sz="2000" dirty="0" err="1"/>
              <a:t>Schutz</a:t>
            </a:r>
            <a:r>
              <a:rPr lang="en-US" sz="2000" dirty="0"/>
              <a:t>, </a:t>
            </a:r>
            <a:r>
              <a:rPr lang="en-US" sz="2000" dirty="0" err="1"/>
              <a:t>Glanz</a:t>
            </a:r>
            <a:r>
              <a:rPr lang="en-US" sz="2000" dirty="0"/>
              <a:t>, </a:t>
            </a:r>
            <a:r>
              <a:rPr lang="en-US" sz="2000" dirty="0" smtClean="0"/>
              <a:t>and </a:t>
            </a:r>
            <a:r>
              <a:rPr lang="en-US" sz="2000" dirty="0"/>
              <a:t>Weinstein, 1992).</a:t>
            </a:r>
            <a:br>
              <a:rPr lang="en-US" sz="2000" dirty="0"/>
            </a:br>
            <a:endParaRPr lang="en-US" sz="2000" dirty="0"/>
          </a:p>
          <a:p>
            <a:r>
              <a:rPr lang="en-US" sz="2000" dirty="0"/>
              <a:t>It can make us better at our jobs, better communicators in the workplace, and enhance our </a:t>
            </a:r>
            <a:r>
              <a:rPr lang="en-US" sz="2000" u="sng" dirty="0">
                <a:hlinkClick r:id="rId4"/>
              </a:rPr>
              <a:t>self-confidence</a:t>
            </a:r>
            <a:r>
              <a:rPr lang="en-US" sz="2000" dirty="0"/>
              <a:t> and job-related wellbeing (Sutton, </a:t>
            </a:r>
            <a:r>
              <a:rPr lang="en-US" sz="2000" dirty="0" smtClean="0"/>
              <a:t>Williams</a:t>
            </a:r>
            <a:r>
              <a:rPr lang="en-US" sz="2000" dirty="0"/>
              <a:t> </a:t>
            </a:r>
            <a:r>
              <a:rPr lang="en-US" sz="2000" dirty="0" smtClean="0"/>
              <a:t>and </a:t>
            </a:r>
            <a:r>
              <a:rPr lang="en-US" sz="2000" dirty="0" err="1"/>
              <a:t>Allinson</a:t>
            </a:r>
            <a:r>
              <a:rPr lang="en-US" sz="2000" dirty="0"/>
              <a:t>, 2015).</a:t>
            </a:r>
          </a:p>
          <a:p>
            <a:pPr marL="0" indent="0">
              <a:buNone/>
            </a:pPr>
            <a:endParaRPr lang="en-GB" sz="2000" dirty="0"/>
          </a:p>
        </p:txBody>
      </p:sp>
      <p:sp>
        <p:nvSpPr>
          <p:cNvPr id="6" name="Rectangle 5"/>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363" y="5845254"/>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67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1697"/>
            <a:ext cx="10515600" cy="1325563"/>
          </a:xfrm>
        </p:spPr>
        <p:txBody>
          <a:bodyPr/>
          <a:lstStyle/>
          <a:p>
            <a:r>
              <a:rPr lang="en-GB" b="1" u="sng" dirty="0" smtClean="0"/>
              <a:t>12. Norms</a:t>
            </a:r>
            <a:endParaRPr lang="en-GB" b="1" u="sng" dirty="0"/>
          </a:p>
        </p:txBody>
      </p:sp>
      <p:sp>
        <p:nvSpPr>
          <p:cNvPr id="3" name="Content Placeholder 2"/>
          <p:cNvSpPr>
            <a:spLocks noGrp="1"/>
          </p:cNvSpPr>
          <p:nvPr>
            <p:ph idx="1"/>
          </p:nvPr>
        </p:nvSpPr>
        <p:spPr>
          <a:xfrm>
            <a:off x="677334" y="809836"/>
            <a:ext cx="10515600" cy="4131398"/>
          </a:xfrm>
        </p:spPr>
        <p:txBody>
          <a:bodyPr>
            <a:noAutofit/>
          </a:bodyPr>
          <a:lstStyle/>
          <a:p>
            <a:pPr marL="0" indent="0">
              <a:buNone/>
            </a:pPr>
            <a:r>
              <a:rPr lang="en-US" sz="2000" b="1" u="sng" dirty="0" smtClean="0"/>
              <a:t>What are norms?</a:t>
            </a:r>
          </a:p>
          <a:p>
            <a:r>
              <a:rPr lang="en-US" sz="2000" dirty="0" smtClean="0"/>
              <a:t>Norms </a:t>
            </a:r>
            <a:r>
              <a:rPr lang="en-US" sz="2000" dirty="0"/>
              <a:t>are short for “normal”, or the way things are normally done. </a:t>
            </a:r>
            <a:endParaRPr lang="en-US" sz="2000" dirty="0" smtClean="0"/>
          </a:p>
          <a:p>
            <a:r>
              <a:rPr lang="en-US" sz="2000" dirty="0"/>
              <a:t>U</a:t>
            </a:r>
            <a:r>
              <a:rPr lang="en-US" sz="2000" dirty="0" smtClean="0"/>
              <a:t>nwritten </a:t>
            </a:r>
            <a:r>
              <a:rPr lang="en-US" sz="2000" dirty="0"/>
              <a:t>rules that are followed or tolerated by most of the </a:t>
            </a:r>
            <a:r>
              <a:rPr lang="en-US" sz="2000" dirty="0" smtClean="0"/>
              <a:t>organization.</a:t>
            </a:r>
          </a:p>
          <a:p>
            <a:r>
              <a:rPr lang="en-US" sz="2000" dirty="0" smtClean="0"/>
              <a:t>Negative </a:t>
            </a:r>
            <a:r>
              <a:rPr lang="en-US" sz="2000" dirty="0"/>
              <a:t>norms can detract from the established safety standard </a:t>
            </a:r>
            <a:r>
              <a:rPr lang="en-US" sz="2000" dirty="0" smtClean="0"/>
              <a:t>and</a:t>
            </a:r>
          </a:p>
          <a:p>
            <a:pPr marL="0" indent="0">
              <a:buNone/>
            </a:pPr>
            <a:r>
              <a:rPr lang="en-US" sz="2000" dirty="0" smtClean="0"/>
              <a:t> </a:t>
            </a:r>
            <a:r>
              <a:rPr lang="en-US" sz="2000" dirty="0"/>
              <a:t>cause an accident to occur.</a:t>
            </a:r>
          </a:p>
          <a:p>
            <a:r>
              <a:rPr lang="en-US" sz="2000" dirty="0"/>
              <a:t>J</a:t>
            </a:r>
            <a:r>
              <a:rPr lang="en-US" sz="2000" dirty="0" smtClean="0"/>
              <a:t>ust </a:t>
            </a:r>
            <a:r>
              <a:rPr lang="en-US" sz="2000" dirty="0"/>
              <a:t>because it seems normal does not make it correct. </a:t>
            </a:r>
            <a:endParaRPr lang="en-US" sz="2000" dirty="0" smtClean="0"/>
          </a:p>
          <a:p>
            <a:endParaRPr lang="en-US" sz="2000" dirty="0"/>
          </a:p>
          <a:p>
            <a:pPr marL="0" indent="0">
              <a:buNone/>
            </a:pPr>
            <a:r>
              <a:rPr lang="en-US" sz="2000" b="1" u="sng" dirty="0" smtClean="0"/>
              <a:t>How do you break norms?</a:t>
            </a:r>
          </a:p>
          <a:p>
            <a:pPr>
              <a:buFont typeface="+mj-lt"/>
              <a:buAutoNum type="arabicPeriod"/>
            </a:pPr>
            <a:r>
              <a:rPr lang="en-US" sz="2000" dirty="0" smtClean="0"/>
              <a:t>Help </a:t>
            </a:r>
            <a:r>
              <a:rPr lang="en-US" sz="2000" dirty="0"/>
              <a:t>maintain a positive environment with your good </a:t>
            </a:r>
            <a:r>
              <a:rPr lang="en-US" sz="2000" dirty="0" smtClean="0"/>
              <a:t>attitude</a:t>
            </a:r>
          </a:p>
          <a:p>
            <a:pPr marL="0" indent="0">
              <a:buNone/>
            </a:pPr>
            <a:r>
              <a:rPr lang="en-US" sz="2000" dirty="0" smtClean="0"/>
              <a:t> </a:t>
            </a:r>
            <a:r>
              <a:rPr lang="en-US" sz="2000" dirty="0"/>
              <a:t>and work </a:t>
            </a:r>
            <a:r>
              <a:rPr lang="en-US" sz="2000" dirty="0" smtClean="0"/>
              <a:t>habits</a:t>
            </a:r>
          </a:p>
          <a:p>
            <a:pPr>
              <a:buFont typeface="+mj-lt"/>
              <a:buAutoNum type="arabicPeriod"/>
            </a:pPr>
            <a:r>
              <a:rPr lang="en-US" sz="2000" dirty="0" smtClean="0"/>
              <a:t>Existing </a:t>
            </a:r>
            <a:r>
              <a:rPr lang="en-US" sz="2000" dirty="0"/>
              <a:t>norms don’t make procedures </a:t>
            </a:r>
            <a:r>
              <a:rPr lang="en-US" sz="2000" dirty="0" smtClean="0"/>
              <a:t>right.</a:t>
            </a:r>
          </a:p>
          <a:p>
            <a:pPr>
              <a:buFont typeface="+mj-lt"/>
              <a:buAutoNum type="arabicPeriod"/>
            </a:pPr>
            <a:r>
              <a:rPr lang="en-US" sz="2000" dirty="0" smtClean="0"/>
              <a:t>Follow SOP’s, policies.</a:t>
            </a:r>
          </a:p>
          <a:p>
            <a:pPr>
              <a:buFont typeface="+mj-lt"/>
              <a:buAutoNum type="arabicPeriod"/>
            </a:pPr>
            <a:r>
              <a:rPr lang="en-US" sz="2000" dirty="0" smtClean="0"/>
              <a:t>Identify </a:t>
            </a:r>
            <a:r>
              <a:rPr lang="en-US" sz="2000" dirty="0"/>
              <a:t>and eliminate negative norms</a:t>
            </a:r>
            <a:r>
              <a:rPr lang="en-US" sz="2000" dirty="0" smtClean="0"/>
              <a:t>.</a:t>
            </a:r>
          </a:p>
          <a:p>
            <a:pPr marL="0" indent="0">
              <a:buNone/>
            </a:pPr>
            <a:endParaRPr lang="en-US" sz="2000" dirty="0"/>
          </a:p>
        </p:txBody>
      </p:sp>
      <p:sp>
        <p:nvSpPr>
          <p:cNvPr id="5" name="TextBox 4"/>
          <p:cNvSpPr txBox="1"/>
          <p:nvPr/>
        </p:nvSpPr>
        <p:spPr>
          <a:xfrm>
            <a:off x="8972530" y="5845254"/>
            <a:ext cx="3057833" cy="276999"/>
          </a:xfrm>
          <a:prstGeom prst="rect">
            <a:avLst/>
          </a:prstGeom>
          <a:noFill/>
        </p:spPr>
        <p:txBody>
          <a:bodyPr wrap="square" rtlCol="0">
            <a:spAutoFit/>
          </a:bodyPr>
          <a:lstStyle/>
          <a:p>
            <a:r>
              <a:rPr lang="en-GB" sz="1200" dirty="0" smtClean="0"/>
              <a:t>(Centre for creative leadership, 2020)</a:t>
            </a:r>
            <a:endParaRPr lang="en-GB" sz="1200" dirty="0"/>
          </a:p>
        </p:txBody>
      </p:sp>
      <p:sp>
        <p:nvSpPr>
          <p:cNvPr id="7" name="Rectangle 6"/>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08" y="5943578"/>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pic>
        <p:nvPicPr>
          <p:cNvPr id="9" name="Picture 2" descr="establishing-team-norms-infographic-center-for-creative-leadersh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6602" y="3611282"/>
            <a:ext cx="4113046" cy="2152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97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Summary</a:t>
            </a:r>
            <a:endParaRPr lang="en-GB" b="1" u="sng" dirty="0"/>
          </a:p>
        </p:txBody>
      </p:sp>
      <p:sp>
        <p:nvSpPr>
          <p:cNvPr id="3" name="Content Placeholder 2"/>
          <p:cNvSpPr>
            <a:spLocks noGrp="1"/>
          </p:cNvSpPr>
          <p:nvPr>
            <p:ph idx="1"/>
          </p:nvPr>
        </p:nvSpPr>
        <p:spPr/>
        <p:txBody>
          <a:bodyPr>
            <a:normAutofit/>
          </a:bodyPr>
          <a:lstStyle/>
          <a:p>
            <a:r>
              <a:rPr lang="en-GB" dirty="0" smtClean="0"/>
              <a:t>The importance of HF, in particular ‘The Dirty Dozen’ is applicable to our practice.</a:t>
            </a:r>
          </a:p>
          <a:p>
            <a:r>
              <a:rPr lang="en-GB" dirty="0" smtClean="0"/>
              <a:t>By the end of this session, you should now feel confident in applying ‘The Dirty Dozen’ to your practice.</a:t>
            </a:r>
          </a:p>
          <a:p>
            <a:r>
              <a:rPr lang="en-GB" dirty="0" smtClean="0"/>
              <a:t>Applying the principles learned today will improve the safety of your patient and enhance your ability to </a:t>
            </a:r>
            <a:r>
              <a:rPr lang="en-GB" dirty="0" smtClean="0"/>
              <a:t>transfer critically ill patients.</a:t>
            </a:r>
            <a:endParaRPr lang="en-GB" dirty="0"/>
          </a:p>
        </p:txBody>
      </p:sp>
      <p:sp>
        <p:nvSpPr>
          <p:cNvPr id="4" name="Rectangle 3"/>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363" y="5845254"/>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9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387" y="197976"/>
            <a:ext cx="10515600" cy="1325563"/>
          </a:xfrm>
        </p:spPr>
        <p:txBody>
          <a:bodyPr/>
          <a:lstStyle/>
          <a:p>
            <a:r>
              <a:rPr lang="en-GB" b="1" u="sng" dirty="0" smtClean="0"/>
              <a:t>References</a:t>
            </a:r>
            <a:endParaRPr lang="en-GB" b="1" u="sng" dirty="0"/>
          </a:p>
        </p:txBody>
      </p:sp>
      <p:sp>
        <p:nvSpPr>
          <p:cNvPr id="3" name="Content Placeholder 2"/>
          <p:cNvSpPr>
            <a:spLocks noGrp="1"/>
          </p:cNvSpPr>
          <p:nvPr>
            <p:ph idx="1"/>
          </p:nvPr>
        </p:nvSpPr>
        <p:spPr>
          <a:xfrm>
            <a:off x="549515" y="1297833"/>
            <a:ext cx="11160704" cy="4285201"/>
          </a:xfrm>
        </p:spPr>
        <p:txBody>
          <a:bodyPr>
            <a:normAutofit fontScale="25000" lnSpcReduction="20000"/>
          </a:bodyPr>
          <a:lstStyle/>
          <a:p>
            <a:r>
              <a:rPr lang="en-US" dirty="0" err="1" smtClean="0"/>
              <a:t>Colligan</a:t>
            </a:r>
            <a:r>
              <a:rPr lang="en-US" dirty="0" smtClean="0"/>
              <a:t>,</a:t>
            </a:r>
            <a:r>
              <a:rPr lang="en-US" dirty="0"/>
              <a:t> </a:t>
            </a:r>
            <a:r>
              <a:rPr lang="en-US" dirty="0" smtClean="0"/>
              <a:t>L., and</a:t>
            </a:r>
            <a:r>
              <a:rPr lang="en-US" dirty="0"/>
              <a:t> </a:t>
            </a:r>
            <a:r>
              <a:rPr lang="en-US" dirty="0" smtClean="0"/>
              <a:t>Bass,</a:t>
            </a:r>
            <a:r>
              <a:rPr lang="en-US" dirty="0"/>
              <a:t> </a:t>
            </a:r>
            <a:r>
              <a:rPr lang="en-US" dirty="0" smtClean="0"/>
              <a:t>E.J., 2012. Interruption </a:t>
            </a:r>
            <a:r>
              <a:rPr lang="en-US" dirty="0"/>
              <a:t>handling strategies during </a:t>
            </a:r>
            <a:r>
              <a:rPr lang="en-US" dirty="0" err="1"/>
              <a:t>paediatric</a:t>
            </a:r>
            <a:r>
              <a:rPr lang="en-US" dirty="0"/>
              <a:t> medication </a:t>
            </a:r>
            <a:r>
              <a:rPr lang="en-US" dirty="0" smtClean="0"/>
              <a:t>administration. </a:t>
            </a:r>
            <a:r>
              <a:rPr lang="en-US" i="1" dirty="0" smtClean="0"/>
              <a:t>BMJ </a:t>
            </a:r>
            <a:r>
              <a:rPr lang="en-US" i="1" dirty="0"/>
              <a:t>Quality &amp; </a:t>
            </a:r>
            <a:r>
              <a:rPr lang="en-US" i="1" dirty="0" smtClean="0"/>
              <a:t>Safety, 2</a:t>
            </a:r>
            <a:r>
              <a:rPr lang="en-US" dirty="0" smtClean="0"/>
              <a:t>1, pp.912-917.</a:t>
            </a:r>
          </a:p>
          <a:p>
            <a:r>
              <a:rPr lang="en-US" dirty="0" smtClean="0"/>
              <a:t>NHS England., 2010. </a:t>
            </a:r>
            <a:r>
              <a:rPr lang="en-US" i="1" dirty="0" smtClean="0"/>
              <a:t>Safer Care, SBAR</a:t>
            </a:r>
            <a:r>
              <a:rPr lang="en-US" dirty="0" smtClean="0"/>
              <a:t>. NHS England: London.</a:t>
            </a:r>
          </a:p>
          <a:p>
            <a:r>
              <a:rPr lang="en-US" dirty="0" err="1" smtClean="0">
                <a:solidFill>
                  <a:schemeClr val="tx1"/>
                </a:solidFill>
              </a:rPr>
              <a:t>Dupont</a:t>
            </a:r>
            <a:r>
              <a:rPr lang="en-US" dirty="0" smtClean="0">
                <a:solidFill>
                  <a:schemeClr val="tx1"/>
                </a:solidFill>
              </a:rPr>
              <a:t>, G., 1993. </a:t>
            </a:r>
            <a:r>
              <a:rPr lang="en-US" dirty="0">
                <a:solidFill>
                  <a:schemeClr val="tx1"/>
                </a:solidFill>
              </a:rPr>
              <a:t>An Introduction to Aircraft Maintenance Engineering Human Factors for JAR </a:t>
            </a:r>
            <a:r>
              <a:rPr lang="en-US" dirty="0" smtClean="0">
                <a:solidFill>
                  <a:schemeClr val="tx1"/>
                </a:solidFill>
              </a:rPr>
              <a:t>66. Federal Aviation Authority: Canada.</a:t>
            </a:r>
          </a:p>
          <a:p>
            <a:r>
              <a:rPr lang="en-US" dirty="0" err="1"/>
              <a:t>Burgoon</a:t>
            </a:r>
            <a:r>
              <a:rPr lang="en-US" dirty="0"/>
              <a:t>, J. (1985). Nonverbal signals. In M. Knapp &amp; G. Miller (Eds.), Handbook of interpersonal communication (pp. 344-390). Beverly Hills: Sage. </a:t>
            </a:r>
            <a:endParaRPr lang="en-US" dirty="0" smtClean="0"/>
          </a:p>
          <a:p>
            <a:r>
              <a:rPr lang="en-GB" dirty="0">
                <a:solidFill>
                  <a:schemeClr val="tx1"/>
                </a:solidFill>
              </a:rPr>
              <a:t>Belbin, R.M., 2010. </a:t>
            </a:r>
            <a:r>
              <a:rPr lang="en-GB" i="1" dirty="0">
                <a:solidFill>
                  <a:schemeClr val="tx1"/>
                </a:solidFill>
              </a:rPr>
              <a:t>Team Roles at work</a:t>
            </a:r>
            <a:r>
              <a:rPr lang="en-GB" dirty="0">
                <a:solidFill>
                  <a:schemeClr val="tx1"/>
                </a:solidFill>
              </a:rPr>
              <a:t>. 2</a:t>
            </a:r>
            <a:r>
              <a:rPr lang="en-GB" baseline="30000" dirty="0">
                <a:solidFill>
                  <a:schemeClr val="tx1"/>
                </a:solidFill>
              </a:rPr>
              <a:t>nd</a:t>
            </a:r>
            <a:r>
              <a:rPr lang="en-GB" dirty="0">
                <a:solidFill>
                  <a:schemeClr val="tx1"/>
                </a:solidFill>
              </a:rPr>
              <a:t> ed. Philadelphia: Routledge.</a:t>
            </a:r>
          </a:p>
          <a:p>
            <a:r>
              <a:rPr lang="en-GB" dirty="0">
                <a:solidFill>
                  <a:schemeClr val="tx1"/>
                </a:solidFill>
              </a:rPr>
              <a:t>Tuckman, B.W. and Jensen, M.A.C., 1977. Stages of small group development revisited. </a:t>
            </a:r>
            <a:r>
              <a:rPr lang="en-GB" i="1" dirty="0">
                <a:solidFill>
                  <a:schemeClr val="tx1"/>
                </a:solidFill>
              </a:rPr>
              <a:t>Group and Organization Studies</a:t>
            </a:r>
            <a:r>
              <a:rPr lang="en-GB" dirty="0">
                <a:solidFill>
                  <a:schemeClr val="tx1"/>
                </a:solidFill>
              </a:rPr>
              <a:t>, 2(4), pp.419-27</a:t>
            </a:r>
            <a:r>
              <a:rPr lang="en-GB" dirty="0" smtClean="0">
                <a:solidFill>
                  <a:schemeClr val="tx1"/>
                </a:solidFill>
              </a:rPr>
              <a:t>.</a:t>
            </a:r>
          </a:p>
          <a:p>
            <a:r>
              <a:rPr lang="en-GB" dirty="0" err="1">
                <a:solidFill>
                  <a:schemeClr val="tx1"/>
                </a:solidFill>
              </a:rPr>
              <a:t>Borrill</a:t>
            </a:r>
            <a:r>
              <a:rPr lang="en-GB" dirty="0">
                <a:solidFill>
                  <a:schemeClr val="tx1"/>
                </a:solidFill>
              </a:rPr>
              <a:t>, C. and West, M., 2001. Developing </a:t>
            </a:r>
            <a:r>
              <a:rPr lang="en-GB" dirty="0" err="1">
                <a:solidFill>
                  <a:schemeClr val="tx1"/>
                </a:solidFill>
              </a:rPr>
              <a:t>Teamworking</a:t>
            </a:r>
            <a:r>
              <a:rPr lang="en-GB" dirty="0">
                <a:solidFill>
                  <a:schemeClr val="tx1"/>
                </a:solidFill>
              </a:rPr>
              <a:t> in Healthcare: A guide for managers. </a:t>
            </a:r>
            <a:r>
              <a:rPr lang="en-GB" i="1" dirty="0">
                <a:solidFill>
                  <a:schemeClr val="tx1"/>
                </a:solidFill>
              </a:rPr>
              <a:t>British Journal of Health Care Management</a:t>
            </a:r>
            <a:r>
              <a:rPr lang="en-GB" dirty="0">
                <a:solidFill>
                  <a:schemeClr val="tx1"/>
                </a:solidFill>
              </a:rPr>
              <a:t>, 6(8), pp.364-71</a:t>
            </a:r>
            <a:r>
              <a:rPr lang="en-GB" dirty="0" smtClean="0">
                <a:solidFill>
                  <a:schemeClr val="tx1"/>
                </a:solidFill>
              </a:rPr>
              <a:t>.</a:t>
            </a:r>
          </a:p>
          <a:p>
            <a:r>
              <a:rPr lang="en-GB" dirty="0" err="1" smtClean="0">
                <a:solidFill>
                  <a:schemeClr val="tx1"/>
                </a:solidFill>
              </a:rPr>
              <a:t>Supady</a:t>
            </a:r>
            <a:r>
              <a:rPr lang="en-GB" dirty="0" smtClean="0">
                <a:solidFill>
                  <a:schemeClr val="tx1"/>
                </a:solidFill>
              </a:rPr>
              <a:t>, A., Curtis, R., Abrams, D., </a:t>
            </a:r>
            <a:r>
              <a:rPr lang="en-GB" dirty="0" err="1" smtClean="0">
                <a:solidFill>
                  <a:schemeClr val="tx1"/>
                </a:solidFill>
              </a:rPr>
              <a:t>Lorusso</a:t>
            </a:r>
            <a:r>
              <a:rPr lang="en-GB" dirty="0" smtClean="0">
                <a:solidFill>
                  <a:schemeClr val="tx1"/>
                </a:solidFill>
              </a:rPr>
              <a:t>, R., </a:t>
            </a:r>
            <a:r>
              <a:rPr lang="en-GB" dirty="0" err="1" smtClean="0">
                <a:solidFill>
                  <a:schemeClr val="tx1"/>
                </a:solidFill>
              </a:rPr>
              <a:t>Bein</a:t>
            </a:r>
            <a:r>
              <a:rPr lang="en-GB" dirty="0" smtClean="0">
                <a:solidFill>
                  <a:schemeClr val="tx1"/>
                </a:solidFill>
              </a:rPr>
              <a:t>, T. and </a:t>
            </a:r>
            <a:r>
              <a:rPr lang="en-GB" dirty="0" err="1" smtClean="0">
                <a:solidFill>
                  <a:schemeClr val="tx1"/>
                </a:solidFill>
              </a:rPr>
              <a:t>Boldt</a:t>
            </a:r>
            <a:r>
              <a:rPr lang="en-GB" dirty="0" smtClean="0">
                <a:solidFill>
                  <a:schemeClr val="tx1"/>
                </a:solidFill>
              </a:rPr>
              <a:t>, J., 2021. Allocating scarce intensive care resources during the covid-19 pandemic: practical challenges to theoretical frameworks. </a:t>
            </a:r>
            <a:r>
              <a:rPr lang="en-GB" i="1" dirty="0" smtClean="0">
                <a:solidFill>
                  <a:schemeClr val="tx1"/>
                </a:solidFill>
              </a:rPr>
              <a:t>The Lancet</a:t>
            </a:r>
            <a:r>
              <a:rPr lang="en-GB" dirty="0" smtClean="0">
                <a:solidFill>
                  <a:schemeClr val="tx1"/>
                </a:solidFill>
              </a:rPr>
              <a:t>, 9(4), pp.430-434).</a:t>
            </a:r>
          </a:p>
          <a:p>
            <a:r>
              <a:rPr lang="en-GB" dirty="0" err="1" smtClean="0">
                <a:solidFill>
                  <a:schemeClr val="tx1"/>
                </a:solidFill>
              </a:rPr>
              <a:t>Lafair</a:t>
            </a:r>
            <a:r>
              <a:rPr lang="en-GB" dirty="0">
                <a:solidFill>
                  <a:schemeClr val="tx1"/>
                </a:solidFill>
              </a:rPr>
              <a:t>, S., 2021</a:t>
            </a:r>
            <a:r>
              <a:rPr lang="en-GB" dirty="0" smtClean="0">
                <a:solidFill>
                  <a:schemeClr val="tx1"/>
                </a:solidFill>
              </a:rPr>
              <a:t>. 10 ways to handle stress under pressure. INC. Available at: &lt;https</a:t>
            </a:r>
            <a:r>
              <a:rPr lang="en-GB" dirty="0">
                <a:solidFill>
                  <a:schemeClr val="tx1"/>
                </a:solidFill>
              </a:rPr>
              <a:t>://</a:t>
            </a:r>
            <a:r>
              <a:rPr lang="en-GB" dirty="0" smtClean="0">
                <a:solidFill>
                  <a:schemeClr val="tx1"/>
                </a:solidFill>
              </a:rPr>
              <a:t>www.inc.com/sylvia-lafair/10-best-ways-to-handle-stress-under-pressure.html&gt; [Accessed 20 May 2021].</a:t>
            </a:r>
          </a:p>
          <a:p>
            <a:r>
              <a:rPr lang="en-US" dirty="0" err="1"/>
              <a:t>Fishbein</a:t>
            </a:r>
            <a:r>
              <a:rPr lang="en-US" dirty="0"/>
              <a:t>, M. , &amp; </a:t>
            </a:r>
            <a:r>
              <a:rPr lang="en-US" dirty="0" err="1"/>
              <a:t>Ajzen</a:t>
            </a:r>
            <a:r>
              <a:rPr lang="en-US" dirty="0"/>
              <a:t>, I. (2010). </a:t>
            </a:r>
            <a:r>
              <a:rPr lang="en-US" i="1" dirty="0"/>
              <a:t>Predicting and changing behavior: The reasoned action approach</a:t>
            </a:r>
            <a:r>
              <a:rPr lang="en-US" dirty="0"/>
              <a:t>. New York, NY: Psychology </a:t>
            </a:r>
            <a:r>
              <a:rPr lang="en-US" dirty="0" smtClean="0"/>
              <a:t>Press.</a:t>
            </a:r>
          </a:p>
          <a:p>
            <a:r>
              <a:rPr lang="en-GB" dirty="0" err="1"/>
              <a:t>Omura</a:t>
            </a:r>
            <a:r>
              <a:rPr lang="en-GB" dirty="0"/>
              <a:t> M, </a:t>
            </a:r>
            <a:r>
              <a:rPr lang="en-GB" dirty="0" err="1"/>
              <a:t>Levett</a:t>
            </a:r>
            <a:r>
              <a:rPr lang="en-GB" dirty="0"/>
              <a:t>‐Jones T, Stone TE. Evaluating the impact of an assertiveness communication training programme for Japanese nursing students: A quasi‐experimental study. </a:t>
            </a:r>
            <a:r>
              <a:rPr lang="en-GB" i="1" dirty="0"/>
              <a:t>Nursing Open</a:t>
            </a:r>
            <a:r>
              <a:rPr lang="en-GB" dirty="0"/>
              <a:t>. 2019;6:463–472</a:t>
            </a:r>
            <a:r>
              <a:rPr lang="en-GB" dirty="0" smtClean="0"/>
              <a:t>.</a:t>
            </a:r>
          </a:p>
          <a:p>
            <a:r>
              <a:rPr lang="en-US" dirty="0"/>
              <a:t>Silvia, P. J., &amp; Duval, T. S. (2001). Objective Self-Awareness Theory: Recent progress and enduring problems. </a:t>
            </a:r>
            <a:r>
              <a:rPr lang="en-US" i="1" dirty="0"/>
              <a:t>Personality and Social Psychology Review</a:t>
            </a:r>
            <a:r>
              <a:rPr lang="en-US" dirty="0"/>
              <a:t>, </a:t>
            </a:r>
            <a:r>
              <a:rPr lang="en-US" i="1" dirty="0"/>
              <a:t>5</a:t>
            </a:r>
            <a:r>
              <a:rPr lang="en-US" dirty="0"/>
              <a:t>, 230–241.</a:t>
            </a:r>
          </a:p>
          <a:p>
            <a:r>
              <a:rPr lang="en-US" dirty="0"/>
              <a:t>Silvia, P. J., &amp; O’Brien, M. E. (2004). Self-awareness and constructive functioning: Revisiting “the Human Dilemma.” </a:t>
            </a:r>
            <a:r>
              <a:rPr lang="en-US" i="1" dirty="0"/>
              <a:t>Journal of Social and Clinical Psychology</a:t>
            </a:r>
            <a:r>
              <a:rPr lang="en-US" dirty="0"/>
              <a:t>, </a:t>
            </a:r>
            <a:r>
              <a:rPr lang="en-US" i="1" dirty="0"/>
              <a:t>23</a:t>
            </a:r>
            <a:r>
              <a:rPr lang="en-US" dirty="0"/>
              <a:t>, 475–489.</a:t>
            </a:r>
          </a:p>
          <a:p>
            <a:r>
              <a:rPr lang="en-US" dirty="0"/>
              <a:t>Sutton, A. (2016). Measuring the effects of self-awareness: Construction of the Self-Awareness Outcomes Questionnaire. </a:t>
            </a:r>
            <a:r>
              <a:rPr lang="en-US" i="1" dirty="0"/>
              <a:t>Europe’s Journal of Psychology</a:t>
            </a:r>
            <a:r>
              <a:rPr lang="en-US" dirty="0"/>
              <a:t>, </a:t>
            </a:r>
            <a:r>
              <a:rPr lang="en-US" i="1" dirty="0"/>
              <a:t>12</a:t>
            </a:r>
            <a:r>
              <a:rPr lang="en-US" dirty="0"/>
              <a:t>, 645–658.</a:t>
            </a:r>
          </a:p>
          <a:p>
            <a:r>
              <a:rPr lang="en-US" dirty="0"/>
              <a:t>Sutton, A., Williams, H. M., &amp; </a:t>
            </a:r>
            <a:r>
              <a:rPr lang="en-US" dirty="0" err="1"/>
              <a:t>Allinson</a:t>
            </a:r>
            <a:r>
              <a:rPr lang="en-US" dirty="0"/>
              <a:t>, C. W. (2015). A longitudinal, mixed-method evaluation of self-awareness training in the workplace. </a:t>
            </a:r>
            <a:r>
              <a:rPr lang="en-US" i="1" dirty="0"/>
              <a:t>European Journal of Training and Development</a:t>
            </a:r>
            <a:r>
              <a:rPr lang="en-US" dirty="0"/>
              <a:t>,</a:t>
            </a:r>
            <a:r>
              <a:rPr lang="en-US" i="1" dirty="0"/>
              <a:t> 39</a:t>
            </a:r>
            <a:r>
              <a:rPr lang="en-US" dirty="0"/>
              <a:t>, 610–627.</a:t>
            </a:r>
          </a:p>
          <a:p>
            <a:r>
              <a:rPr lang="en-US" dirty="0"/>
              <a:t>James, C. (2011). Law student wellbeing: Benefits of promoting psychological literacy and self-awareness using mindfulness, strengths theory, and emotional intelligence. </a:t>
            </a:r>
            <a:r>
              <a:rPr lang="en-US" i="1" dirty="0"/>
              <a:t>Legal Education Review</a:t>
            </a:r>
            <a:r>
              <a:rPr lang="en-US" dirty="0"/>
              <a:t>, </a:t>
            </a:r>
            <a:r>
              <a:rPr lang="en-US" i="1" dirty="0"/>
              <a:t>21</a:t>
            </a:r>
            <a:r>
              <a:rPr lang="en-US" dirty="0"/>
              <a:t>(2).</a:t>
            </a:r>
          </a:p>
          <a:p>
            <a:r>
              <a:rPr lang="en-US" dirty="0"/>
              <a:t>Ridley, D. S., </a:t>
            </a:r>
            <a:r>
              <a:rPr lang="en-US" dirty="0" err="1"/>
              <a:t>Schutz</a:t>
            </a:r>
            <a:r>
              <a:rPr lang="en-US" dirty="0"/>
              <a:t>, P. A., </a:t>
            </a:r>
            <a:r>
              <a:rPr lang="en-US" dirty="0" err="1"/>
              <a:t>Glanz</a:t>
            </a:r>
            <a:r>
              <a:rPr lang="en-US" dirty="0"/>
              <a:t>, R. S., &amp; Weinstein, C. E. (1992). Self-regulated learning: The interactive influence of metacognitive awareness and goal-setting. </a:t>
            </a:r>
            <a:r>
              <a:rPr lang="en-US" i="1" dirty="0"/>
              <a:t>The Journal of Experimental Education</a:t>
            </a:r>
            <a:r>
              <a:rPr lang="en-US" dirty="0"/>
              <a:t>, </a:t>
            </a:r>
            <a:r>
              <a:rPr lang="en-US" i="1" dirty="0"/>
              <a:t>60</a:t>
            </a:r>
            <a:r>
              <a:rPr lang="en-US" dirty="0"/>
              <a:t>, 293–306.</a:t>
            </a:r>
          </a:p>
          <a:p>
            <a:r>
              <a:rPr lang="en-US" dirty="0"/>
              <a:t>Saunders, P. A., </a:t>
            </a:r>
            <a:r>
              <a:rPr lang="en-US" dirty="0" err="1"/>
              <a:t>Tractenberg</a:t>
            </a:r>
            <a:r>
              <a:rPr lang="en-US" dirty="0"/>
              <a:t>, R. E., </a:t>
            </a:r>
            <a:r>
              <a:rPr lang="en-US" dirty="0" err="1"/>
              <a:t>Chaterji</a:t>
            </a:r>
            <a:r>
              <a:rPr lang="en-US" dirty="0"/>
              <a:t>, R., </a:t>
            </a:r>
            <a:r>
              <a:rPr lang="en-US" dirty="0" err="1"/>
              <a:t>Amri</a:t>
            </a:r>
            <a:r>
              <a:rPr lang="en-US" dirty="0"/>
              <a:t>, H., </a:t>
            </a:r>
            <a:r>
              <a:rPr lang="en-US" dirty="0" err="1"/>
              <a:t>Harazduk</a:t>
            </a:r>
            <a:r>
              <a:rPr lang="en-US" dirty="0"/>
              <a:t>, N., Gordon, J. S., … </a:t>
            </a:r>
            <a:r>
              <a:rPr lang="en-US" dirty="0" err="1"/>
              <a:t>Haramati</a:t>
            </a:r>
            <a:r>
              <a:rPr lang="en-US" dirty="0"/>
              <a:t>, A. (2007). Promoting self-awareness and reflection through an experiential mind–body skills course for first-year medical students. </a:t>
            </a:r>
            <a:r>
              <a:rPr lang="en-US" i="1" dirty="0"/>
              <a:t>Medical Teacher</a:t>
            </a:r>
            <a:r>
              <a:rPr lang="en-US" dirty="0"/>
              <a:t>, </a:t>
            </a:r>
            <a:r>
              <a:rPr lang="en-US" i="1" dirty="0"/>
              <a:t>29</a:t>
            </a:r>
            <a:r>
              <a:rPr lang="en-US" dirty="0"/>
              <a:t>, 778–784.</a:t>
            </a:r>
          </a:p>
          <a:p>
            <a:r>
              <a:rPr lang="en-US" dirty="0"/>
              <a:t>Duval, S., &amp; </a:t>
            </a:r>
            <a:r>
              <a:rPr lang="en-US" dirty="0" err="1"/>
              <a:t>Wicklund</a:t>
            </a:r>
            <a:r>
              <a:rPr lang="en-US" dirty="0"/>
              <a:t>, R. A. (1972). </a:t>
            </a:r>
            <a:r>
              <a:rPr lang="en-US" i="1" dirty="0"/>
              <a:t>A theory of objective self-awareness</a:t>
            </a:r>
            <a:r>
              <a:rPr lang="en-US" dirty="0"/>
              <a:t>. Academic Press</a:t>
            </a:r>
            <a:r>
              <a:rPr lang="en-US" dirty="0" smtClean="0"/>
              <a:t>.</a:t>
            </a:r>
          </a:p>
          <a:p>
            <a:r>
              <a:rPr lang="en-US" dirty="0" smtClean="0"/>
              <a:t>Ackerman, C.E., 2020. What is self-awareness and why is it important?. </a:t>
            </a:r>
            <a:r>
              <a:rPr lang="en-US" dirty="0"/>
              <a:t>Online: [https://positivepsychology.com/self-awareness-matters-how-you-can-be-more-self-aware</a:t>
            </a:r>
            <a:r>
              <a:rPr lang="en-US" dirty="0" smtClean="0"/>
              <a:t>/] Accessed 20 May 2022.</a:t>
            </a:r>
          </a:p>
          <a:p>
            <a:r>
              <a:rPr lang="en-US" dirty="0" smtClean="0"/>
              <a:t>Centre of Creative Leadership, 2020. 10 Steps for establishing team norms. </a:t>
            </a:r>
            <a:r>
              <a:rPr lang="en-US" dirty="0"/>
              <a:t>Online: [https://www.ccl.org/articles/leading-effectively-articles/the-real-world-guide-to-team-norms</a:t>
            </a:r>
            <a:r>
              <a:rPr lang="en-US" dirty="0" smtClean="0"/>
              <a:t>/] Accessed 20 May 2022.</a:t>
            </a:r>
          </a:p>
          <a:p>
            <a:endParaRPr lang="en-US" dirty="0"/>
          </a:p>
          <a:p>
            <a:endParaRPr lang="en-GB" dirty="0" smtClean="0">
              <a:solidFill>
                <a:schemeClr val="tx1"/>
              </a:solidFill>
            </a:endParaRPr>
          </a:p>
          <a:p>
            <a:endParaRPr lang="en-GB" dirty="0">
              <a:solidFill>
                <a:schemeClr val="tx1"/>
              </a:solidFill>
            </a:endParaRPr>
          </a:p>
          <a:p>
            <a:endParaRPr lang="en-US" b="1" dirty="0">
              <a:solidFill>
                <a:schemeClr val="tx1"/>
              </a:solidFill>
            </a:endParaRPr>
          </a:p>
          <a:p>
            <a:pPr marL="0" indent="0">
              <a:buNone/>
            </a:pPr>
            <a:endParaRPr lang="en-GB" dirty="0"/>
          </a:p>
        </p:txBody>
      </p:sp>
      <p:sp>
        <p:nvSpPr>
          <p:cNvPr id="5" name="Rectangle 4"/>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363" y="5845254"/>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9789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15618"/>
            <a:ext cx="10515600" cy="1325563"/>
          </a:xfrm>
        </p:spPr>
        <p:txBody>
          <a:bodyPr>
            <a:normAutofit/>
          </a:bodyPr>
          <a:lstStyle/>
          <a:p>
            <a:pPr algn="ctr"/>
            <a:r>
              <a:rPr lang="en-GB" sz="6000" b="1" dirty="0" smtClean="0"/>
              <a:t>Questions?</a:t>
            </a:r>
            <a:endParaRPr lang="en-GB" sz="6000" b="1" dirty="0"/>
          </a:p>
        </p:txBody>
      </p:sp>
      <p:pic>
        <p:nvPicPr>
          <p:cNvPr id="14338" name="Picture 2" descr="Dirty Dozen Never Heard Of It GIF - Dirty Dozen Never Heard Of It -  Discover &amp; Share GIF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24275" y="2225369"/>
            <a:ext cx="4743450" cy="20859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363" y="5845254"/>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273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What is the dirty dozen?</a:t>
            </a:r>
            <a:endParaRPr lang="en-GB" b="1" u="sng" dirty="0"/>
          </a:p>
        </p:txBody>
      </p:sp>
      <p:sp>
        <p:nvSpPr>
          <p:cNvPr id="5" name="TextBox 4"/>
          <p:cNvSpPr txBox="1"/>
          <p:nvPr/>
        </p:nvSpPr>
        <p:spPr>
          <a:xfrm>
            <a:off x="10046780" y="5470786"/>
            <a:ext cx="1717964" cy="246221"/>
          </a:xfrm>
          <a:prstGeom prst="rect">
            <a:avLst/>
          </a:prstGeom>
          <a:noFill/>
        </p:spPr>
        <p:txBody>
          <a:bodyPr wrap="square" rtlCol="0">
            <a:spAutoFit/>
          </a:bodyPr>
          <a:lstStyle/>
          <a:p>
            <a:r>
              <a:rPr lang="en-GB" sz="1000" b="1" dirty="0" smtClean="0"/>
              <a:t>(Aviation Hunt, 2021)</a:t>
            </a:r>
            <a:endParaRPr lang="en-GB" sz="1000" b="1" dirty="0"/>
          </a:p>
        </p:txBody>
      </p:sp>
      <p:sp>
        <p:nvSpPr>
          <p:cNvPr id="6" name="Rectangle 5"/>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a:stretch>
            <a:fillRect/>
          </a:stretch>
        </p:blipFill>
        <p:spPr>
          <a:xfrm>
            <a:off x="3659334" y="1465006"/>
            <a:ext cx="5705666" cy="5226480"/>
          </a:xfrm>
          <a:prstGeom prst="rect">
            <a:avLst/>
          </a:prstGeom>
        </p:spPr>
      </p:pic>
      <p:pic>
        <p:nvPicPr>
          <p:cNvPr id="7"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363" y="5845254"/>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3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8147" y="-130941"/>
            <a:ext cx="10515600" cy="1325563"/>
          </a:xfrm>
        </p:spPr>
        <p:txBody>
          <a:bodyPr/>
          <a:lstStyle/>
          <a:p>
            <a:r>
              <a:rPr lang="en-GB" b="1" u="sng" dirty="0" smtClean="0"/>
              <a:t>1. Lack of Communication</a:t>
            </a:r>
            <a:endParaRPr lang="en-GB" b="1" u="sng" dirty="0"/>
          </a:p>
        </p:txBody>
      </p:sp>
      <p:sp>
        <p:nvSpPr>
          <p:cNvPr id="3" name="Content Placeholder 2"/>
          <p:cNvSpPr>
            <a:spLocks noGrp="1"/>
          </p:cNvSpPr>
          <p:nvPr>
            <p:ph idx="1"/>
          </p:nvPr>
        </p:nvSpPr>
        <p:spPr>
          <a:xfrm>
            <a:off x="1229649" y="1007811"/>
            <a:ext cx="9617040" cy="5203720"/>
          </a:xfrm>
        </p:spPr>
        <p:txBody>
          <a:bodyPr>
            <a:normAutofit/>
          </a:bodyPr>
          <a:lstStyle/>
          <a:p>
            <a:pPr marL="0" indent="0">
              <a:buNone/>
            </a:pPr>
            <a:r>
              <a:rPr lang="en-GB" sz="2000" b="1" u="sng" dirty="0" smtClean="0"/>
              <a:t>What is a lack of communication</a:t>
            </a:r>
            <a:r>
              <a:rPr lang="en-GB" sz="2000" b="1" u="sng" dirty="0" smtClean="0"/>
              <a:t>?</a:t>
            </a:r>
            <a:endParaRPr lang="en-GB" sz="2000" b="1" u="sng" dirty="0" smtClean="0"/>
          </a:p>
          <a:p>
            <a:r>
              <a:rPr lang="en-GB" sz="2000" dirty="0" smtClean="0"/>
              <a:t>Failure to receive, transmit or provide enough information to complete a task.</a:t>
            </a:r>
          </a:p>
          <a:p>
            <a:r>
              <a:rPr lang="en-GB" sz="2000" dirty="0" smtClean="0"/>
              <a:t>Individuals usually only remember the first and last part of what you say.</a:t>
            </a:r>
          </a:p>
          <a:p>
            <a:r>
              <a:rPr lang="en-GB" sz="2000" dirty="0" smtClean="0"/>
              <a:t>Verbal communication = 30% of a message, (</a:t>
            </a:r>
            <a:r>
              <a:rPr lang="en-GB" sz="2000" dirty="0" err="1" smtClean="0"/>
              <a:t>Burgoon</a:t>
            </a:r>
            <a:r>
              <a:rPr lang="en-GB" sz="2000" dirty="0" smtClean="0"/>
              <a:t>, 1985</a:t>
            </a:r>
            <a:r>
              <a:rPr lang="en-GB" sz="2000" dirty="0" smtClean="0"/>
              <a:t>).</a:t>
            </a:r>
          </a:p>
          <a:p>
            <a:endParaRPr lang="en-GB" sz="2000" dirty="0"/>
          </a:p>
          <a:p>
            <a:pPr marL="0" indent="0">
              <a:buNone/>
            </a:pPr>
            <a:r>
              <a:rPr lang="en-GB" sz="2000" b="1" u="sng" dirty="0"/>
              <a:t>What affects communication</a:t>
            </a:r>
            <a:r>
              <a:rPr lang="en-GB" sz="2000" b="1" u="sng" dirty="0" smtClean="0"/>
              <a:t>?</a:t>
            </a:r>
            <a:endParaRPr lang="en-GB" sz="2000" dirty="0"/>
          </a:p>
          <a:p>
            <a:r>
              <a:rPr lang="en-GB" sz="2000" dirty="0"/>
              <a:t>Language.</a:t>
            </a:r>
          </a:p>
          <a:p>
            <a:r>
              <a:rPr lang="en-GB" sz="2000" dirty="0"/>
              <a:t>Team culture.</a:t>
            </a:r>
          </a:p>
          <a:p>
            <a:r>
              <a:rPr lang="en-GB" sz="2000" dirty="0"/>
              <a:t>Hierarchy.</a:t>
            </a:r>
          </a:p>
          <a:p>
            <a:r>
              <a:rPr lang="en-GB" sz="2000" dirty="0"/>
              <a:t>Communication styles within the team.</a:t>
            </a:r>
          </a:p>
          <a:p>
            <a:r>
              <a:rPr lang="en-GB" sz="2000" dirty="0"/>
              <a:t>Past experience.</a:t>
            </a:r>
          </a:p>
          <a:p>
            <a:endParaRPr lang="en-GB" sz="2000" dirty="0"/>
          </a:p>
        </p:txBody>
      </p:sp>
      <p:pic>
        <p:nvPicPr>
          <p:cNvPr id="16388" name="Picture 4" descr="Feature image showing poor communication between two 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2204" y="3201604"/>
            <a:ext cx="3298825" cy="1649413"/>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9" y="5914078"/>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00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1000" fill="hold"/>
                                        <p:tgtEl>
                                          <p:spTgt spid="16388"/>
                                        </p:tgtEl>
                                        <p:attrNameLst>
                                          <p:attrName>ppt_w</p:attrName>
                                        </p:attrNameLst>
                                      </p:cBhvr>
                                      <p:tavLst>
                                        <p:tav tm="0">
                                          <p:val>
                                            <p:fltVal val="0"/>
                                          </p:val>
                                        </p:tav>
                                        <p:tav tm="100000">
                                          <p:val>
                                            <p:strVal val="#ppt_w"/>
                                          </p:val>
                                        </p:tav>
                                      </p:tavLst>
                                    </p:anim>
                                    <p:anim calcmode="lin" valueType="num">
                                      <p:cBhvr>
                                        <p:cTn id="8" dur="1000" fill="hold"/>
                                        <p:tgtEl>
                                          <p:spTgt spid="16388"/>
                                        </p:tgtEl>
                                        <p:attrNameLst>
                                          <p:attrName>ppt_h</p:attrName>
                                        </p:attrNameLst>
                                      </p:cBhvr>
                                      <p:tavLst>
                                        <p:tav tm="0">
                                          <p:val>
                                            <p:fltVal val="0"/>
                                          </p:val>
                                        </p:tav>
                                        <p:tav tm="100000">
                                          <p:val>
                                            <p:strVal val="#ppt_h"/>
                                          </p:val>
                                        </p:tav>
                                      </p:tavLst>
                                    </p:anim>
                                    <p:anim calcmode="lin" valueType="num">
                                      <p:cBhvr>
                                        <p:cTn id="9" dur="1000" fill="hold"/>
                                        <p:tgtEl>
                                          <p:spTgt spid="16388"/>
                                        </p:tgtEl>
                                        <p:attrNameLst>
                                          <p:attrName>style.rotation</p:attrName>
                                        </p:attrNameLst>
                                      </p:cBhvr>
                                      <p:tavLst>
                                        <p:tav tm="0">
                                          <p:val>
                                            <p:fltVal val="90"/>
                                          </p:val>
                                        </p:tav>
                                        <p:tav tm="100000">
                                          <p:val>
                                            <p:fltVal val="0"/>
                                          </p:val>
                                        </p:tav>
                                      </p:tavLst>
                                    </p:anim>
                                    <p:animEffect transition="in" filter="fade">
                                      <p:cBhvr>
                                        <p:cTn id="10" dur="1000"/>
                                        <p:tgtEl>
                                          <p:spTgt spid="1638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77334" y="609600"/>
            <a:ext cx="8596668" cy="886691"/>
          </a:xfrm>
        </p:spPr>
        <p:txBody>
          <a:bodyPr/>
          <a:lstStyle/>
          <a:p>
            <a:r>
              <a:rPr lang="en-GB" b="1" u="sng" dirty="0" smtClean="0"/>
              <a:t>1. Lack of Communication</a:t>
            </a:r>
            <a:endParaRPr lang="en-GB" b="1" u="sng" dirty="0"/>
          </a:p>
        </p:txBody>
      </p:sp>
      <p:sp>
        <p:nvSpPr>
          <p:cNvPr id="3" name="Content Placeholder 2"/>
          <p:cNvSpPr>
            <a:spLocks noGrp="1"/>
          </p:cNvSpPr>
          <p:nvPr>
            <p:ph idx="1"/>
          </p:nvPr>
        </p:nvSpPr>
        <p:spPr>
          <a:xfrm>
            <a:off x="640567" y="1554093"/>
            <a:ext cx="8596668" cy="3880773"/>
          </a:xfrm>
        </p:spPr>
        <p:txBody>
          <a:bodyPr>
            <a:normAutofit/>
          </a:bodyPr>
          <a:lstStyle/>
          <a:p>
            <a:pPr marL="0" indent="0">
              <a:buNone/>
            </a:pPr>
            <a:r>
              <a:rPr lang="en-GB" sz="1600" b="1" u="sng" dirty="0" smtClean="0"/>
              <a:t>What can be done to improve communication?</a:t>
            </a:r>
          </a:p>
          <a:p>
            <a:endParaRPr lang="en-GB" sz="1600" dirty="0" smtClean="0"/>
          </a:p>
          <a:p>
            <a:r>
              <a:rPr lang="en-GB" sz="1600" dirty="0" smtClean="0"/>
              <a:t>Briefing and debriefing.</a:t>
            </a:r>
          </a:p>
          <a:p>
            <a:r>
              <a:rPr lang="en-GB" sz="1600" dirty="0" smtClean="0"/>
              <a:t>Feedback and reflection.</a:t>
            </a:r>
          </a:p>
          <a:p>
            <a:r>
              <a:rPr lang="en-GB" sz="1600" dirty="0" smtClean="0"/>
              <a:t>Communication tools </a:t>
            </a:r>
            <a:r>
              <a:rPr lang="en-GB" sz="1200" dirty="0" smtClean="0"/>
              <a:t>(NHS, 2010).</a:t>
            </a:r>
          </a:p>
          <a:p>
            <a:r>
              <a:rPr lang="en-GB" sz="1600" dirty="0" smtClean="0"/>
              <a:t>Hands-off handover.</a:t>
            </a:r>
          </a:p>
          <a:p>
            <a:r>
              <a:rPr lang="en-GB" sz="1600" dirty="0" smtClean="0"/>
              <a:t>Say the most important things at the beginning then repeat them at the end.</a:t>
            </a:r>
          </a:p>
          <a:p>
            <a:r>
              <a:rPr lang="en-GB" sz="1600" dirty="0" smtClean="0"/>
              <a:t>Checklists.</a:t>
            </a:r>
          </a:p>
          <a:p>
            <a:r>
              <a:rPr lang="en-GB" sz="1600" dirty="0"/>
              <a:t>Never assume </a:t>
            </a:r>
            <a:r>
              <a:rPr lang="en-GB" sz="1600" dirty="0" smtClean="0"/>
              <a:t>anything.</a:t>
            </a:r>
            <a:endParaRPr lang="en-GB" sz="1600" dirty="0"/>
          </a:p>
          <a:p>
            <a:endParaRPr lang="en-GB" sz="1600" dirty="0"/>
          </a:p>
        </p:txBody>
      </p:sp>
      <p:pic>
        <p:nvPicPr>
          <p:cNvPr id="19462" name="Picture 6" descr="What is a Checklist? - Smartpedia - t2informat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2874" y="134198"/>
            <a:ext cx="2150934" cy="1461012"/>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363" y="5845254"/>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7690063" y="1971693"/>
            <a:ext cx="3905250" cy="4467225"/>
          </a:xfrm>
          <a:prstGeom prst="rect">
            <a:avLst/>
          </a:prstGeom>
        </p:spPr>
      </p:pic>
      <p:sp>
        <p:nvSpPr>
          <p:cNvPr id="5" name="TextBox 4"/>
          <p:cNvSpPr txBox="1"/>
          <p:nvPr/>
        </p:nvSpPr>
        <p:spPr>
          <a:xfrm>
            <a:off x="8753790" y="6425552"/>
            <a:ext cx="2841523" cy="307777"/>
          </a:xfrm>
          <a:prstGeom prst="rect">
            <a:avLst/>
          </a:prstGeom>
          <a:noFill/>
        </p:spPr>
        <p:txBody>
          <a:bodyPr wrap="square" rtlCol="0">
            <a:spAutoFit/>
          </a:bodyPr>
          <a:lstStyle/>
          <a:p>
            <a:r>
              <a:rPr lang="en-GB" sz="1400" b="1" dirty="0" smtClean="0"/>
              <a:t>Health Education England, 2021</a:t>
            </a:r>
            <a:endParaRPr lang="en-GB" sz="1400" b="1" dirty="0"/>
          </a:p>
        </p:txBody>
      </p:sp>
    </p:spTree>
    <p:extLst>
      <p:ext uri="{BB962C8B-B14F-4D97-AF65-F5344CB8AC3E}">
        <p14:creationId xmlns:p14="http://schemas.microsoft.com/office/powerpoint/2010/main" val="21316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159"/>
            <a:ext cx="10515600" cy="1325563"/>
          </a:xfrm>
        </p:spPr>
        <p:txBody>
          <a:bodyPr/>
          <a:lstStyle/>
          <a:p>
            <a:r>
              <a:rPr lang="en-GB" b="1" u="sng" dirty="0" smtClean="0"/>
              <a:t>2. Complacency</a:t>
            </a:r>
            <a:endParaRPr lang="en-GB" b="1" u="sng" dirty="0"/>
          </a:p>
        </p:txBody>
      </p:sp>
      <p:sp>
        <p:nvSpPr>
          <p:cNvPr id="3" name="Content Placeholder 2"/>
          <p:cNvSpPr>
            <a:spLocks noGrp="1"/>
          </p:cNvSpPr>
          <p:nvPr>
            <p:ph idx="1"/>
          </p:nvPr>
        </p:nvSpPr>
        <p:spPr>
          <a:xfrm>
            <a:off x="838200" y="1044353"/>
            <a:ext cx="8596668" cy="4687852"/>
          </a:xfrm>
        </p:spPr>
        <p:txBody>
          <a:bodyPr>
            <a:normAutofit/>
          </a:bodyPr>
          <a:lstStyle/>
          <a:p>
            <a:pPr marL="0" indent="0">
              <a:buNone/>
            </a:pPr>
            <a:r>
              <a:rPr lang="en-GB" sz="2000" b="1" u="sng" dirty="0" smtClean="0"/>
              <a:t>What is complacency</a:t>
            </a:r>
            <a:r>
              <a:rPr lang="en-GB" sz="2000" b="1" u="sng" dirty="0" smtClean="0"/>
              <a:t>?</a:t>
            </a:r>
            <a:endParaRPr lang="en-GB" sz="2000" b="1" u="sng" dirty="0" smtClean="0"/>
          </a:p>
          <a:p>
            <a:r>
              <a:rPr lang="en-GB" sz="2000" dirty="0" smtClean="0"/>
              <a:t>Overconfidence from repeated experience performing a task.</a:t>
            </a:r>
          </a:p>
          <a:p>
            <a:pPr marL="0" indent="0">
              <a:buNone/>
            </a:pPr>
            <a:endParaRPr lang="en-GB" sz="2000" dirty="0" smtClean="0"/>
          </a:p>
          <a:p>
            <a:pPr marL="0" indent="0">
              <a:buNone/>
            </a:pPr>
            <a:r>
              <a:rPr lang="en-GB" sz="2000" b="1" u="sng" dirty="0" smtClean="0"/>
              <a:t>How </a:t>
            </a:r>
            <a:r>
              <a:rPr lang="en-GB" sz="2000" b="1" u="sng" dirty="0"/>
              <a:t>can you overcome complacency?</a:t>
            </a:r>
          </a:p>
          <a:p>
            <a:r>
              <a:rPr lang="en-GB" sz="2000" dirty="0" smtClean="0"/>
              <a:t>Expect </a:t>
            </a:r>
            <a:r>
              <a:rPr lang="en-GB" sz="2000" dirty="0"/>
              <a:t>to find errors.</a:t>
            </a:r>
          </a:p>
          <a:p>
            <a:r>
              <a:rPr lang="en-GB" sz="2000" dirty="0"/>
              <a:t>Checklists.</a:t>
            </a:r>
          </a:p>
          <a:p>
            <a:r>
              <a:rPr lang="en-GB" sz="2000" dirty="0"/>
              <a:t>Learn from your mistakes and others.</a:t>
            </a:r>
          </a:p>
          <a:p>
            <a:r>
              <a:rPr lang="en-GB" sz="2000" dirty="0"/>
              <a:t>Communicate when in doubt.</a:t>
            </a:r>
          </a:p>
          <a:p>
            <a:r>
              <a:rPr lang="en-GB" sz="2000" dirty="0"/>
              <a:t>Don’t sign it off if you didn’t do it.</a:t>
            </a:r>
          </a:p>
          <a:p>
            <a:r>
              <a:rPr lang="en-GB" sz="2000" dirty="0"/>
              <a:t>Mutual checking.</a:t>
            </a:r>
          </a:p>
          <a:p>
            <a:r>
              <a:rPr lang="en-GB" sz="2000" dirty="0"/>
              <a:t>Double check yourself.</a:t>
            </a:r>
          </a:p>
          <a:p>
            <a:pPr marL="0" indent="0">
              <a:buNone/>
            </a:pPr>
            <a:endParaRPr lang="en-GB" sz="2000" b="1" dirty="0" smtClean="0"/>
          </a:p>
          <a:p>
            <a:endParaRPr lang="en-GB" sz="2000" b="1" dirty="0"/>
          </a:p>
        </p:txBody>
      </p:sp>
      <p:sp>
        <p:nvSpPr>
          <p:cNvPr id="6" name="AutoShape 4" descr="Lean culture complacency barrier cartoon"/>
          <p:cNvSpPr>
            <a:spLocks noChangeAspect="1" noChangeArrowheads="1"/>
          </p:cNvSpPr>
          <p:nvPr/>
        </p:nvSpPr>
        <p:spPr bwMode="auto">
          <a:xfrm>
            <a:off x="4108737" y="3337646"/>
            <a:ext cx="3123335" cy="31233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2"/>
          <a:stretch>
            <a:fillRect/>
          </a:stretch>
        </p:blipFill>
        <p:spPr>
          <a:xfrm>
            <a:off x="6585648" y="2449211"/>
            <a:ext cx="3808686" cy="2331223"/>
          </a:xfrm>
          <a:prstGeom prst="rect">
            <a:avLst/>
          </a:prstGeom>
          <a:effectLst>
            <a:softEdge rad="50800"/>
          </a:effectLst>
        </p:spPr>
      </p:pic>
      <p:sp>
        <p:nvSpPr>
          <p:cNvPr id="7" name="Rectangle 6"/>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363" y="5845254"/>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35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3. Lack of Knowledge</a:t>
            </a:r>
            <a:endParaRPr lang="en-GB" b="1" u="sng" dirty="0"/>
          </a:p>
        </p:txBody>
      </p:sp>
      <p:sp>
        <p:nvSpPr>
          <p:cNvPr id="3" name="Content Placeholder 2"/>
          <p:cNvSpPr>
            <a:spLocks noGrp="1"/>
          </p:cNvSpPr>
          <p:nvPr>
            <p:ph idx="1"/>
          </p:nvPr>
        </p:nvSpPr>
        <p:spPr>
          <a:xfrm>
            <a:off x="769374" y="1466624"/>
            <a:ext cx="10515600" cy="4351338"/>
          </a:xfrm>
        </p:spPr>
        <p:txBody>
          <a:bodyPr>
            <a:normAutofit fontScale="92500" lnSpcReduction="10000"/>
          </a:bodyPr>
          <a:lstStyle/>
          <a:p>
            <a:pPr marL="0" indent="0">
              <a:buNone/>
            </a:pPr>
            <a:r>
              <a:rPr lang="en-GB" sz="2000" b="1" u="sng" dirty="0" smtClean="0"/>
              <a:t>What is lack of knowledge</a:t>
            </a:r>
            <a:r>
              <a:rPr lang="en-GB" sz="2000" b="1" u="sng" dirty="0" smtClean="0"/>
              <a:t>?</a:t>
            </a:r>
            <a:endParaRPr lang="en-GB" sz="2000" dirty="0"/>
          </a:p>
          <a:p>
            <a:r>
              <a:rPr lang="en-GB" sz="2000" dirty="0" smtClean="0"/>
              <a:t>Shortage of training, information, and/or ability to perform successfully.</a:t>
            </a:r>
          </a:p>
          <a:p>
            <a:pPr marL="0" indent="0">
              <a:buNone/>
            </a:pPr>
            <a:endParaRPr lang="en-GB" sz="2000" b="1" dirty="0"/>
          </a:p>
          <a:p>
            <a:pPr marL="0" indent="0">
              <a:buNone/>
            </a:pPr>
            <a:r>
              <a:rPr lang="en-GB" sz="2000" b="1" i="1" u="sng" dirty="0" smtClean="0"/>
              <a:t>Ask yourself: </a:t>
            </a:r>
          </a:p>
          <a:p>
            <a:pPr marL="0" indent="0" algn="ctr">
              <a:buNone/>
            </a:pPr>
            <a:r>
              <a:rPr lang="en-GB" sz="2000" b="1" dirty="0" smtClean="0"/>
              <a:t>1. What can you reflect on personally that you have a lack of knowledge?</a:t>
            </a:r>
          </a:p>
          <a:p>
            <a:pPr marL="0" indent="0" algn="ctr">
              <a:buNone/>
            </a:pPr>
            <a:r>
              <a:rPr lang="en-GB" sz="2000" b="1" dirty="0" smtClean="0"/>
              <a:t>2. What will you do to improve this lack of knowledge</a:t>
            </a:r>
            <a:r>
              <a:rPr lang="en-GB" sz="2000" b="1" dirty="0" smtClean="0"/>
              <a:t>?</a:t>
            </a:r>
          </a:p>
          <a:p>
            <a:pPr marL="0" indent="0" algn="ctr">
              <a:buNone/>
            </a:pPr>
            <a:endParaRPr lang="en-GB" sz="2000" b="1" dirty="0"/>
          </a:p>
          <a:p>
            <a:pPr marL="0" indent="0">
              <a:buNone/>
            </a:pPr>
            <a:r>
              <a:rPr lang="en-GB" sz="2000" b="1" u="sng" dirty="0"/>
              <a:t>How to overcome a lack of knowledge?</a:t>
            </a:r>
          </a:p>
          <a:p>
            <a:r>
              <a:rPr lang="en-GB" sz="2000" dirty="0" smtClean="0"/>
              <a:t>Ask </a:t>
            </a:r>
            <a:r>
              <a:rPr lang="en-GB" sz="2000" dirty="0"/>
              <a:t>when you don’t know.</a:t>
            </a:r>
          </a:p>
          <a:p>
            <a:r>
              <a:rPr lang="en-GB" sz="2000" dirty="0"/>
              <a:t>Attend training.</a:t>
            </a:r>
          </a:p>
          <a:p>
            <a:r>
              <a:rPr lang="en-GB" sz="2000" dirty="0"/>
              <a:t>Use current guidelines/manuals.</a:t>
            </a:r>
          </a:p>
          <a:p>
            <a:r>
              <a:rPr lang="en-GB" sz="2000" dirty="0"/>
              <a:t>Use checklists.</a:t>
            </a:r>
          </a:p>
          <a:p>
            <a:pPr marL="0" indent="0">
              <a:buNone/>
            </a:pPr>
            <a:endParaRPr lang="en-GB" sz="2000" b="1" dirty="0"/>
          </a:p>
        </p:txBody>
      </p:sp>
      <p:sp>
        <p:nvSpPr>
          <p:cNvPr id="5" name="Rectangle 4"/>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363" y="5845254"/>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6056670" y="4233528"/>
            <a:ext cx="5159477" cy="2110695"/>
          </a:xfrm>
          <a:prstGeom prst="rect">
            <a:avLst/>
          </a:prstGeom>
          <a:effectLst>
            <a:softEdge rad="88900"/>
          </a:effectLst>
        </p:spPr>
      </p:pic>
    </p:spTree>
    <p:extLst>
      <p:ext uri="{BB962C8B-B14F-4D97-AF65-F5344CB8AC3E}">
        <p14:creationId xmlns:p14="http://schemas.microsoft.com/office/powerpoint/2010/main" val="391418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271" y="30828"/>
            <a:ext cx="10515600" cy="1325563"/>
          </a:xfrm>
        </p:spPr>
        <p:txBody>
          <a:bodyPr/>
          <a:lstStyle/>
          <a:p>
            <a:r>
              <a:rPr lang="en-GB" b="1" u="sng" dirty="0" smtClean="0"/>
              <a:t>4. Distractions</a:t>
            </a:r>
            <a:endParaRPr lang="en-GB" b="1" u="sng" dirty="0"/>
          </a:p>
        </p:txBody>
      </p:sp>
      <p:sp>
        <p:nvSpPr>
          <p:cNvPr id="3" name="Content Placeholder 2"/>
          <p:cNvSpPr>
            <a:spLocks noGrp="1"/>
          </p:cNvSpPr>
          <p:nvPr>
            <p:ph idx="1"/>
          </p:nvPr>
        </p:nvSpPr>
        <p:spPr>
          <a:xfrm>
            <a:off x="752271" y="1541899"/>
            <a:ext cx="8596668" cy="3880773"/>
          </a:xfrm>
        </p:spPr>
        <p:txBody>
          <a:bodyPr>
            <a:normAutofit/>
          </a:bodyPr>
          <a:lstStyle/>
          <a:p>
            <a:pPr marL="0" indent="0">
              <a:buNone/>
            </a:pPr>
            <a:r>
              <a:rPr lang="en-GB" sz="2000" b="1" u="sng" dirty="0" smtClean="0"/>
              <a:t>What is a distraction?</a:t>
            </a:r>
          </a:p>
          <a:p>
            <a:pPr marL="0" indent="0">
              <a:buNone/>
            </a:pPr>
            <a:endParaRPr lang="en-GB" sz="2000" b="1" u="sng" dirty="0" smtClean="0"/>
          </a:p>
          <a:p>
            <a:r>
              <a:rPr lang="en-GB" sz="2000" dirty="0" smtClean="0"/>
              <a:t>Anything that draws your attention away from the task at hand.</a:t>
            </a:r>
          </a:p>
          <a:p>
            <a:r>
              <a:rPr lang="en-GB" sz="2000" b="1" dirty="0" smtClean="0">
                <a:solidFill>
                  <a:schemeClr val="accent1">
                    <a:lumMod val="50000"/>
                  </a:schemeClr>
                </a:solidFill>
              </a:rPr>
              <a:t>Distractions</a:t>
            </a:r>
            <a:r>
              <a:rPr lang="en-GB" sz="2000" b="1" dirty="0" smtClean="0"/>
              <a:t> </a:t>
            </a:r>
            <a:r>
              <a:rPr lang="en-GB" b="1" dirty="0" smtClean="0"/>
              <a:t>are</a:t>
            </a:r>
            <a:r>
              <a:rPr lang="en-GB" sz="2000" b="1" dirty="0" smtClean="0"/>
              <a:t> the </a:t>
            </a:r>
            <a:r>
              <a:rPr lang="en-GB" sz="3600" b="1" dirty="0" smtClean="0"/>
              <a:t>number</a:t>
            </a:r>
            <a:r>
              <a:rPr lang="en-GB" sz="2000" b="1" dirty="0" smtClean="0"/>
              <a:t> one </a:t>
            </a:r>
            <a:r>
              <a:rPr lang="en-GB" sz="2000" b="1" dirty="0" smtClean="0">
                <a:solidFill>
                  <a:srgbClr val="FF0000"/>
                </a:solidFill>
              </a:rPr>
              <a:t>cause</a:t>
            </a:r>
            <a:r>
              <a:rPr lang="en-GB" sz="2000" b="1" dirty="0" smtClean="0"/>
              <a:t> of </a:t>
            </a:r>
            <a:r>
              <a:rPr lang="en-GB" sz="3600" b="1" dirty="0" smtClean="0"/>
              <a:t>forgetting</a:t>
            </a:r>
            <a:r>
              <a:rPr lang="en-GB" sz="2000" b="1" dirty="0" smtClean="0"/>
              <a:t> things.</a:t>
            </a:r>
          </a:p>
          <a:p>
            <a:r>
              <a:rPr lang="en-GB" sz="2000" dirty="0" smtClean="0"/>
              <a:t>Our mind works faster than our hands and we are always thinking ahead.</a:t>
            </a:r>
          </a:p>
          <a:p>
            <a:r>
              <a:rPr lang="en-GB" sz="2000" dirty="0" smtClean="0"/>
              <a:t>Environment.</a:t>
            </a:r>
          </a:p>
          <a:p>
            <a:r>
              <a:rPr lang="en-GB" sz="2000" dirty="0" smtClean="0"/>
              <a:t>Personality.</a:t>
            </a:r>
            <a:endParaRPr lang="en-GB" sz="2000" dirty="0"/>
          </a:p>
        </p:txBody>
      </p:sp>
      <p:pic>
        <p:nvPicPr>
          <p:cNvPr id="1026" name="Picture 2" descr="https://ffp4g1ylyit3jdyti1hqcvtb-wpengine.netdna-ssl.com/wp-content/blogs.dir/278/files/2020/05/Nir-Eyal-header-1000x5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3470" y="1094086"/>
            <a:ext cx="2937793" cy="1615786"/>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363" y="5845254"/>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32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2000" fill="hold"/>
                                        <p:tgtEl>
                                          <p:spTgt spid="1026"/>
                                        </p:tgtEl>
                                        <p:attrNameLst>
                                          <p:attrName>ppt_w</p:attrName>
                                        </p:attrNameLst>
                                      </p:cBhvr>
                                      <p:tavLst>
                                        <p:tav tm="0">
                                          <p:val>
                                            <p:fltVal val="0"/>
                                          </p:val>
                                        </p:tav>
                                        <p:tav tm="100000">
                                          <p:val>
                                            <p:strVal val="#ppt_w"/>
                                          </p:val>
                                        </p:tav>
                                      </p:tavLst>
                                    </p:anim>
                                    <p:anim calcmode="lin" valueType="num">
                                      <p:cBhvr>
                                        <p:cTn id="12" dur="2000" fill="hold"/>
                                        <p:tgtEl>
                                          <p:spTgt spid="1026"/>
                                        </p:tgtEl>
                                        <p:attrNameLst>
                                          <p:attrName>ppt_h</p:attrName>
                                        </p:attrNameLst>
                                      </p:cBhvr>
                                      <p:tavLst>
                                        <p:tav tm="0">
                                          <p:val>
                                            <p:fltVal val="0"/>
                                          </p:val>
                                        </p:tav>
                                        <p:tav tm="100000">
                                          <p:val>
                                            <p:strVal val="#ppt_h"/>
                                          </p:val>
                                        </p:tav>
                                      </p:tavLst>
                                    </p:anim>
                                    <p:anim calcmode="lin" valueType="num">
                                      <p:cBhvr>
                                        <p:cTn id="13" dur="2000" fill="hold"/>
                                        <p:tgtEl>
                                          <p:spTgt spid="1026"/>
                                        </p:tgtEl>
                                        <p:attrNameLst>
                                          <p:attrName>style.rotation</p:attrName>
                                        </p:attrNameLst>
                                      </p:cBhvr>
                                      <p:tavLst>
                                        <p:tav tm="0">
                                          <p:val>
                                            <p:fltVal val="90"/>
                                          </p:val>
                                        </p:tav>
                                        <p:tav tm="100000">
                                          <p:val>
                                            <p:fltVal val="0"/>
                                          </p:val>
                                        </p:tav>
                                      </p:tavLst>
                                    </p:anim>
                                    <p:animEffect transition="in" filter="fade">
                                      <p:cBhvr>
                                        <p:cTn id="14" dur="20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7334" y="117987"/>
            <a:ext cx="8596668" cy="794327"/>
          </a:xfrm>
        </p:spPr>
        <p:txBody>
          <a:bodyPr/>
          <a:lstStyle/>
          <a:p>
            <a:r>
              <a:rPr lang="en-GB" b="1" u="sng" dirty="0" smtClean="0"/>
              <a:t>4. Distractions</a:t>
            </a:r>
            <a:endParaRPr lang="en-GB" b="1" u="sng" dirty="0"/>
          </a:p>
        </p:txBody>
      </p:sp>
      <p:sp>
        <p:nvSpPr>
          <p:cNvPr id="3" name="Content Placeholder 2"/>
          <p:cNvSpPr>
            <a:spLocks noGrp="1"/>
          </p:cNvSpPr>
          <p:nvPr>
            <p:ph idx="1"/>
          </p:nvPr>
        </p:nvSpPr>
        <p:spPr>
          <a:xfrm>
            <a:off x="677334" y="1403927"/>
            <a:ext cx="8596668" cy="3880773"/>
          </a:xfrm>
        </p:spPr>
        <p:txBody>
          <a:bodyPr/>
          <a:lstStyle/>
          <a:p>
            <a:pPr marL="0" indent="0">
              <a:buNone/>
            </a:pPr>
            <a:r>
              <a:rPr lang="en-GB" sz="2000" b="1" dirty="0" smtClean="0"/>
              <a:t>How do you overcome distractions?</a:t>
            </a:r>
          </a:p>
          <a:p>
            <a:pPr marL="0" indent="0">
              <a:buNone/>
            </a:pPr>
            <a:r>
              <a:rPr lang="en-GB" sz="2000" b="1" u="sng" dirty="0"/>
              <a:t>How to overcome </a:t>
            </a:r>
            <a:r>
              <a:rPr lang="en-GB" sz="2000" b="1" u="sng" dirty="0" smtClean="0"/>
              <a:t>distractions</a:t>
            </a:r>
            <a:endParaRPr lang="en-GB" sz="2000" b="1" u="sng" dirty="0"/>
          </a:p>
          <a:p>
            <a:r>
              <a:rPr lang="en-GB" sz="2000" dirty="0" smtClean="0"/>
              <a:t>Use checklists.</a:t>
            </a:r>
            <a:endParaRPr lang="en-GB" sz="2000" dirty="0"/>
          </a:p>
          <a:p>
            <a:r>
              <a:rPr lang="en-GB" sz="2000" dirty="0"/>
              <a:t>Go back and </a:t>
            </a:r>
            <a:r>
              <a:rPr lang="en-GB" sz="2000" dirty="0" smtClean="0"/>
              <a:t>recheck.</a:t>
            </a:r>
          </a:p>
          <a:p>
            <a:r>
              <a:rPr lang="en-GB" sz="2000" dirty="0" smtClean="0"/>
              <a:t>Maintain eye contact in conversation.</a:t>
            </a:r>
          </a:p>
          <a:p>
            <a:r>
              <a:rPr lang="en-GB" sz="2000" dirty="0" err="1" smtClean="0"/>
              <a:t>Colligan</a:t>
            </a:r>
            <a:r>
              <a:rPr lang="en-GB" sz="2000" dirty="0" smtClean="0"/>
              <a:t> and Bass (2012).</a:t>
            </a:r>
          </a:p>
          <a:p>
            <a:pPr marL="0" indent="0">
              <a:buNone/>
            </a:pPr>
            <a:endParaRPr lang="en-GB" dirty="0" smtClean="0"/>
          </a:p>
          <a:p>
            <a:pPr marL="0" indent="0">
              <a:buNone/>
            </a:pPr>
            <a:endParaRPr lang="en-GB" dirty="0"/>
          </a:p>
          <a:p>
            <a:pPr marL="0" indent="0">
              <a:buNone/>
            </a:pP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978488133"/>
              </p:ext>
            </p:extLst>
          </p:nvPr>
        </p:nvGraphicFramePr>
        <p:xfrm>
          <a:off x="2797821" y="4240911"/>
          <a:ext cx="8128000" cy="1742440"/>
        </p:xfrm>
        <a:graphic>
          <a:graphicData uri="http://schemas.openxmlformats.org/drawingml/2006/table">
            <a:tbl>
              <a:tblPr firstRow="1" bandRow="1">
                <a:tableStyleId>{93296810-A885-4BE3-A3E7-6D5BEEA58F35}</a:tableStyleId>
              </a:tblPr>
              <a:tblGrid>
                <a:gridCol w="4064000">
                  <a:extLst>
                    <a:ext uri="{9D8B030D-6E8A-4147-A177-3AD203B41FA5}">
                      <a16:colId xmlns:a16="http://schemas.microsoft.com/office/drawing/2014/main" val="2318692638"/>
                    </a:ext>
                  </a:extLst>
                </a:gridCol>
                <a:gridCol w="4064000">
                  <a:extLst>
                    <a:ext uri="{9D8B030D-6E8A-4147-A177-3AD203B41FA5}">
                      <a16:colId xmlns:a16="http://schemas.microsoft.com/office/drawing/2014/main" val="3963572973"/>
                    </a:ext>
                  </a:extLst>
                </a:gridCol>
              </a:tblGrid>
              <a:tr h="370840">
                <a:tc>
                  <a:txBody>
                    <a:bodyPr/>
                    <a:lstStyle/>
                    <a:p>
                      <a:pPr algn="ctr"/>
                      <a:r>
                        <a:rPr lang="en-GB" sz="1400" dirty="0" smtClean="0"/>
                        <a:t>Allow the interruption</a:t>
                      </a:r>
                      <a:endParaRPr lang="en-GB" sz="1400" b="1" dirty="0"/>
                    </a:p>
                  </a:txBody>
                  <a:tcPr/>
                </a:tc>
                <a:tc>
                  <a:txBody>
                    <a:bodyPr/>
                    <a:lstStyle/>
                    <a:p>
                      <a:pPr algn="ctr"/>
                      <a:r>
                        <a:rPr lang="en-GB" sz="1400" dirty="0" smtClean="0"/>
                        <a:t>Don’t allow the interruption</a:t>
                      </a:r>
                      <a:endParaRPr lang="en-GB" sz="1400" b="1" dirty="0"/>
                    </a:p>
                  </a:txBody>
                  <a:tcPr/>
                </a:tc>
                <a:extLst>
                  <a:ext uri="{0D108BD9-81ED-4DB2-BD59-A6C34878D82A}">
                    <a16:rowId xmlns:a16="http://schemas.microsoft.com/office/drawing/2014/main" val="2658839891"/>
                  </a:ext>
                </a:extLst>
              </a:tr>
              <a:tr h="370840">
                <a:tc>
                  <a:txBody>
                    <a:bodyPr/>
                    <a:lstStyle/>
                    <a:p>
                      <a:r>
                        <a:rPr lang="en-GB" sz="1200" dirty="0" smtClean="0"/>
                        <a:t>1. Suspend primary task to allow the higher second priority task and engage immediately</a:t>
                      </a:r>
                      <a:endParaRPr lang="en-GB" sz="1200" dirty="0"/>
                    </a:p>
                  </a:txBody>
                  <a:tcPr/>
                </a:tc>
                <a:tc>
                  <a:txBody>
                    <a:bodyPr/>
                    <a:lstStyle/>
                    <a:p>
                      <a:r>
                        <a:rPr lang="en-GB" sz="1200" dirty="0" smtClean="0"/>
                        <a:t>Block</a:t>
                      </a:r>
                      <a:r>
                        <a:rPr lang="en-GB" sz="1200" baseline="0" dirty="0" smtClean="0"/>
                        <a:t> the interruption, keeping focus on the primary task</a:t>
                      </a:r>
                      <a:endParaRPr lang="en-GB" sz="1200" dirty="0"/>
                    </a:p>
                  </a:txBody>
                  <a:tcPr/>
                </a:tc>
                <a:extLst>
                  <a:ext uri="{0D108BD9-81ED-4DB2-BD59-A6C34878D82A}">
                    <a16:rowId xmlns:a16="http://schemas.microsoft.com/office/drawing/2014/main" val="2744137597"/>
                  </a:ext>
                </a:extLst>
              </a:tr>
              <a:tr h="370840">
                <a:tc>
                  <a:txBody>
                    <a:bodyPr/>
                    <a:lstStyle/>
                    <a:p>
                      <a:r>
                        <a:rPr lang="en-GB" sz="1200" dirty="0" smtClean="0"/>
                        <a:t>2. Multi-task</a:t>
                      </a:r>
                      <a:r>
                        <a:rPr lang="en-GB" sz="1200" baseline="0" dirty="0" smtClean="0"/>
                        <a:t> by dividing attention between primary and secondary task</a:t>
                      </a:r>
                      <a:endParaRPr lang="en-GB" sz="1200" dirty="0"/>
                    </a:p>
                  </a:txBody>
                  <a:tcPr/>
                </a:tc>
                <a:tc rowSpan="2">
                  <a:txBody>
                    <a:bodyPr/>
                    <a:lstStyle/>
                    <a:p>
                      <a:endParaRPr lang="en-GB" sz="1200" dirty="0"/>
                    </a:p>
                  </a:txBody>
                  <a:tcPr/>
                </a:tc>
                <a:extLst>
                  <a:ext uri="{0D108BD9-81ED-4DB2-BD59-A6C34878D82A}">
                    <a16:rowId xmlns:a16="http://schemas.microsoft.com/office/drawing/2014/main" val="3880435903"/>
                  </a:ext>
                </a:extLst>
              </a:tr>
              <a:tr h="370840">
                <a:tc>
                  <a:txBody>
                    <a:bodyPr/>
                    <a:lstStyle/>
                    <a:p>
                      <a:r>
                        <a:rPr lang="en-GB" sz="1200" dirty="0" smtClean="0"/>
                        <a:t>3. Mediating the interruption</a:t>
                      </a:r>
                      <a:r>
                        <a:rPr lang="en-GB" sz="1200" baseline="0" dirty="0" smtClean="0"/>
                        <a:t> with an action that supports resumption of the primary task</a:t>
                      </a:r>
                      <a:endParaRPr lang="en-GB" sz="1200" dirty="0"/>
                    </a:p>
                  </a:txBody>
                  <a:tcPr/>
                </a:tc>
                <a:tc vMerge="1">
                  <a:txBody>
                    <a:bodyPr/>
                    <a:lstStyle/>
                    <a:p>
                      <a:endParaRPr lang="en-GB" sz="1200" dirty="0"/>
                    </a:p>
                  </a:txBody>
                  <a:tcPr/>
                </a:tc>
                <a:extLst>
                  <a:ext uri="{0D108BD9-81ED-4DB2-BD59-A6C34878D82A}">
                    <a16:rowId xmlns:a16="http://schemas.microsoft.com/office/drawing/2014/main" val="3967587615"/>
                  </a:ext>
                </a:extLst>
              </a:tr>
            </a:tbl>
          </a:graphicData>
        </a:graphic>
      </p:graphicFrame>
      <p:sp>
        <p:nvSpPr>
          <p:cNvPr id="7" name="Rectangle 6"/>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363" y="5845254"/>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77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21164</TotalTime>
  <Words>2881</Words>
  <Application>Microsoft Office PowerPoint</Application>
  <PresentationFormat>Widescreen</PresentationFormat>
  <Paragraphs>301</Paragraphs>
  <Slides>24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Human Factors:  </vt:lpstr>
      <vt:lpstr>Objectives</vt:lpstr>
      <vt:lpstr>What is the dirty dozen?</vt:lpstr>
      <vt:lpstr>1. Lack of Communication</vt:lpstr>
      <vt:lpstr>1. Lack of Communication</vt:lpstr>
      <vt:lpstr>2. Complacency</vt:lpstr>
      <vt:lpstr>3. Lack of Knowledge</vt:lpstr>
      <vt:lpstr>4. Distractions</vt:lpstr>
      <vt:lpstr>4. Distractions</vt:lpstr>
      <vt:lpstr>5. Lack of Teamwork</vt:lpstr>
      <vt:lpstr>5. Lack of Teamwork</vt:lpstr>
      <vt:lpstr>6. Fatigue</vt:lpstr>
      <vt:lpstr>7. Lack of Resources</vt:lpstr>
      <vt:lpstr>8. Pressure</vt:lpstr>
      <vt:lpstr>9. Lack of Assertiveness </vt:lpstr>
      <vt:lpstr>10. Stress</vt:lpstr>
      <vt:lpstr>10. Stress</vt:lpstr>
      <vt:lpstr>10. Stress</vt:lpstr>
      <vt:lpstr>11. Lack of Awareness</vt:lpstr>
      <vt:lpstr>11. Lack of Awareness</vt:lpstr>
      <vt:lpstr>12. Norms</vt:lpstr>
      <vt:lpstr>Summary</vt:lpstr>
      <vt:lpstr>References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Ambulance Environment</dc:title>
  <dc:creator>Microsoft Office User</dc:creator>
  <cp:lastModifiedBy>NEEDHAM, Malachi (CAMBRIDGE UNIVERSITY HOSPITALS NHS FOUNDATION TRUST)</cp:lastModifiedBy>
  <cp:revision>72</cp:revision>
  <dcterms:created xsi:type="dcterms:W3CDTF">2022-02-13T12:04:39Z</dcterms:created>
  <dcterms:modified xsi:type="dcterms:W3CDTF">2023-05-23T15:34:54Z</dcterms:modified>
</cp:coreProperties>
</file>