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3" r:id="rId6"/>
    <p:sldId id="265" r:id="rId7"/>
    <p:sldId id="267" r:id="rId8"/>
    <p:sldId id="268" r:id="rId9"/>
    <p:sldId id="269" r:id="rId10"/>
    <p:sldId id="271" r:id="rId11"/>
    <p:sldId id="275" r:id="rId12"/>
    <p:sldId id="277" r:id="rId13"/>
    <p:sldId id="278" r:id="rId14"/>
    <p:sldId id="280" r:id="rId15"/>
    <p:sldId id="281" r:id="rId16"/>
    <p:sldId id="282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4" roundtripDataSignature="AMtx7miA119diJk8sPPsWUb4fhoCkL2n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842AAB-8B24-4165-B3F7-53F2A0CFC2C3}">
  <a:tblStyle styleId="{E8842AAB-8B24-4165-B3F7-53F2A0CFC2C3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EF4E7"/>
          </a:solidFill>
        </a:fill>
      </a:tcStyle>
    </a:wholeTbl>
    <a:band1H>
      <a:tcTxStyle/>
      <a:tcStyle>
        <a:tcBdr/>
        <a:fill>
          <a:solidFill>
            <a:srgbClr val="DBE9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BE9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2"/>
    <p:restoredTop sz="86279" autoAdjust="0"/>
  </p:normalViewPr>
  <p:slideViewPr>
    <p:cSldViewPr snapToGrid="0" snapToObjects="1">
      <p:cViewPr varScale="1">
        <p:scale>
          <a:sx n="99" d="100"/>
          <a:sy n="99" d="100"/>
        </p:scale>
        <p:origin x="12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3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Char char="-"/>
            </a:pPr>
            <a:r>
              <a:rPr lang="en-US" sz="1100" dirty="0" smtClean="0"/>
              <a:t>Everything has a frequency at which it will oscillate depending on its mass and spring tension.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Char char="-"/>
            </a:pPr>
            <a:r>
              <a:rPr lang="en-US" sz="1100" dirty="0" smtClean="0"/>
              <a:t>Vibration can be transmitted from one body to another if they come into direct contact.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6" name="Google Shape;25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Trebuchet MS"/>
              <a:buNone/>
              <a:tabLst/>
              <a:defRPr/>
            </a:pPr>
            <a:r>
              <a:rPr lang="en-US" b="1" u="sng" dirty="0" smtClean="0"/>
              <a:t>Why is transfer physiology important?</a:t>
            </a: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Font typeface="Trebuchet MS"/>
              <a:buNone/>
            </a:pPr>
            <a:endParaRPr lang="en-US" sz="1100" dirty="0" smtClean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1100" dirty="0" smtClean="0"/>
              <a:t>Transfers are undertaken outside a place of safety (ICU/ED/theatres).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1100" dirty="0" smtClean="0"/>
              <a:t>Patients can deteriorate during transfer.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1100" dirty="0" smtClean="0"/>
              <a:t>Through understanding and applying knowledge, we can </a:t>
            </a:r>
            <a:r>
              <a:rPr lang="en-US" sz="1100" dirty="0" err="1" smtClean="0"/>
              <a:t>minimise</a:t>
            </a:r>
            <a:r>
              <a:rPr lang="en-US" sz="1100" dirty="0" smtClean="0"/>
              <a:t> the risk of patient harm when undertaking transfers.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1100" dirty="0" smtClean="0"/>
              <a:t>You are working in an unfamiliar environment, with unfamiliar staff.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1100" dirty="0" smtClean="0"/>
              <a:t>The movement of patients produce physiological changes.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1100" dirty="0" smtClean="0"/>
              <a:t>Stability in an unstable situation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Use the bottle analogy </a:t>
            </a:r>
            <a:endParaRPr dirty="0"/>
          </a:p>
        </p:txBody>
      </p:sp>
      <p:sp>
        <p:nvSpPr>
          <p:cNvPr id="168" name="Google Shape;16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7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8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0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3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5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8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88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8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6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2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960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6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Trebuchet MS"/>
              <a:buNone/>
            </a:pPr>
            <a:r>
              <a:rPr lang="en-US" sz="8800" b="1" dirty="0"/>
              <a:t>Transfer Physiology</a:t>
            </a:r>
            <a:endParaRPr dirty="0"/>
          </a:p>
        </p:txBody>
      </p:sp>
      <p:pic>
        <p:nvPicPr>
          <p:cNvPr id="144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  <p:sp>
        <p:nvSpPr>
          <p:cNvPr id="5" name="Rectangle 4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/>
              <a:t>Vibration</a:t>
            </a:r>
            <a:endParaRPr/>
          </a:p>
        </p:txBody>
      </p:sp>
      <p:sp>
        <p:nvSpPr>
          <p:cNvPr id="259" name="Google Shape;259;p16"/>
          <p:cNvSpPr txBox="1">
            <a:spLocks noGrp="1"/>
          </p:cNvSpPr>
          <p:nvPr>
            <p:ph idx="1"/>
          </p:nvPr>
        </p:nvSpPr>
        <p:spPr>
          <a:xfrm>
            <a:off x="644932" y="1373355"/>
            <a:ext cx="10902135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000" b="1" u="sng" dirty="0"/>
              <a:t>Definition</a:t>
            </a:r>
            <a:r>
              <a:rPr lang="en-US" sz="2000" dirty="0"/>
              <a:t>: ‘any form of movement which is repeatedly alternating in direction</a:t>
            </a:r>
            <a:r>
              <a:rPr lang="en-US" sz="2000" dirty="0" smtClean="0"/>
              <a:t>.’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lang="en-US" sz="200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000" b="1" u="sng" dirty="0" smtClean="0"/>
              <a:t>Effects of vibration:</a:t>
            </a:r>
            <a:endParaRPr lang="en-US" sz="2000" b="1" u="sng" dirty="0"/>
          </a:p>
          <a:p>
            <a:pPr marL="342900" lvl="0" indent="-342900">
              <a:buSzPts val="1440"/>
              <a:buChar char="►"/>
            </a:pPr>
            <a:r>
              <a:rPr lang="en-US" sz="2000" dirty="0"/>
              <a:t>Vasoconstriction and impaired sweating.</a:t>
            </a:r>
          </a:p>
          <a:p>
            <a:pPr marL="342900" lvl="0" indent="-342900">
              <a:buSzPts val="1440"/>
              <a:buChar char="►"/>
            </a:pPr>
            <a:r>
              <a:rPr lang="en-US" sz="2000" dirty="0"/>
              <a:t>Pain and fatigue to muscles as they look to maintain body position and dampen the vibration, thus increasing metabolic rate.</a:t>
            </a:r>
          </a:p>
          <a:p>
            <a:pPr marL="342900" lvl="0" indent="-342900">
              <a:buSzPts val="1440"/>
              <a:buChar char="►"/>
            </a:pPr>
            <a:r>
              <a:rPr lang="en-US" sz="2000" dirty="0"/>
              <a:t>Vibrations close to the heart can cause dysrhythmias.</a:t>
            </a:r>
          </a:p>
          <a:p>
            <a:pPr marL="342900" lvl="0" indent="-342900">
              <a:buSzPts val="1440"/>
              <a:buChar char="►"/>
            </a:pPr>
            <a:r>
              <a:rPr lang="en-US" sz="2000" dirty="0"/>
              <a:t>rare cases: disruption of clot formation.</a:t>
            </a:r>
          </a:p>
          <a:p>
            <a:pPr marL="342900" lvl="0" indent="-342900">
              <a:buSzPts val="1440"/>
              <a:buChar char="►"/>
            </a:pPr>
            <a:r>
              <a:rPr lang="en-US" sz="2000" dirty="0"/>
              <a:t>Interference with monitoring, pacemakers, dislodgement of IV’s and tubes.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2000" dirty="0"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None/>
            </a:pPr>
            <a:endParaRPr sz="2000" dirty="0"/>
          </a:p>
        </p:txBody>
      </p:sp>
      <p:pic>
        <p:nvPicPr>
          <p:cNvPr id="6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/>
              <a:t>Minimizing the effects of vibration</a:t>
            </a:r>
            <a:endParaRPr/>
          </a:p>
        </p:txBody>
      </p:sp>
      <p:sp>
        <p:nvSpPr>
          <p:cNvPr id="288" name="Google Shape;288;p20"/>
          <p:cNvSpPr txBox="1">
            <a:spLocks noGrp="1"/>
          </p:cNvSpPr>
          <p:nvPr>
            <p:ph idx="1"/>
          </p:nvPr>
        </p:nvSpPr>
        <p:spPr>
          <a:xfrm>
            <a:off x="759070" y="181690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sz="2400" dirty="0"/>
              <a:t>Design of the vehicle.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400" dirty="0"/>
              <a:t>Avoiding direct contact between the patient and a frame (wall of ambulance).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400" dirty="0"/>
              <a:t>Using padding to dampen the vibration.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400" dirty="0"/>
              <a:t>Ensuring crew, patient and equipment are secured.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400" dirty="0"/>
              <a:t>Route planning.</a:t>
            </a:r>
          </a:p>
        </p:txBody>
      </p:sp>
      <p:pic>
        <p:nvPicPr>
          <p:cNvPr id="6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 dirty="0"/>
              <a:t>Motion Sickness</a:t>
            </a:r>
            <a:endParaRPr dirty="0"/>
          </a:p>
        </p:txBody>
      </p:sp>
      <p:sp>
        <p:nvSpPr>
          <p:cNvPr id="302" name="Google Shape;302;p22"/>
          <p:cNvSpPr txBox="1">
            <a:spLocks noGrp="1"/>
          </p:cNvSpPr>
          <p:nvPr>
            <p:ph idx="1"/>
          </p:nvPr>
        </p:nvSpPr>
        <p:spPr>
          <a:xfrm>
            <a:off x="921865" y="1829146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sz="2400" dirty="0"/>
              <a:t>Common problem for </a:t>
            </a:r>
            <a:r>
              <a:rPr lang="en-US" sz="2400" b="1" i="1" dirty="0"/>
              <a:t>both</a:t>
            </a:r>
            <a:r>
              <a:rPr lang="en-US" sz="2400" dirty="0"/>
              <a:t> patients and </a:t>
            </a:r>
            <a:r>
              <a:rPr lang="en-US" sz="2400" dirty="0" smtClean="0"/>
              <a:t>staff.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400" b="1" i="1" dirty="0"/>
              <a:t>Pre-emptive</a:t>
            </a:r>
            <a:r>
              <a:rPr lang="en-US" sz="2400" dirty="0"/>
              <a:t> </a:t>
            </a:r>
            <a:r>
              <a:rPr lang="en-US" sz="2400" dirty="0" smtClean="0"/>
              <a:t>anti-emetics.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400" dirty="0" err="1"/>
              <a:t>Naso</a:t>
            </a:r>
            <a:r>
              <a:rPr lang="en-US" sz="2400" dirty="0"/>
              <a:t>-gastric tubes on free drainage to reduce nausea and vomiting </a:t>
            </a:r>
            <a:r>
              <a:rPr lang="en-US" sz="2400" dirty="0" smtClean="0"/>
              <a:t>risk.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400" dirty="0"/>
              <a:t>If possible during transit keep patient sat </a:t>
            </a:r>
            <a:r>
              <a:rPr lang="en-US" sz="2400" dirty="0" smtClean="0"/>
              <a:t>up.</a:t>
            </a:r>
            <a:endParaRPr sz="2400" dirty="0"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400" dirty="0"/>
          </a:p>
        </p:txBody>
      </p:sp>
      <p:sp>
        <p:nvSpPr>
          <p:cNvPr id="304" name="Google Shape;304;p22"/>
          <p:cNvSpPr txBox="1"/>
          <p:nvPr/>
        </p:nvSpPr>
        <p:spPr>
          <a:xfrm>
            <a:off x="921865" y="4966950"/>
            <a:ext cx="5839080" cy="417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►"/>
            </a:pPr>
            <a:r>
              <a:rPr lang="en-US" sz="1000" b="1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(Mazza et al., 2008; </a:t>
            </a:r>
            <a:r>
              <a:rPr lang="en-US" sz="1000" b="1" dirty="0" err="1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Kulshrestha</a:t>
            </a:r>
            <a:r>
              <a:rPr lang="en-US" sz="1000" b="1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and Singh., 2016; Intensive Care Society, 2019).</a:t>
            </a:r>
            <a:endParaRPr dirty="0"/>
          </a:p>
        </p:txBody>
      </p:sp>
      <p:pic>
        <p:nvPicPr>
          <p:cNvPr id="7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8" name="Rectangle 7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 dirty="0"/>
              <a:t>Noise</a:t>
            </a:r>
            <a:endParaRPr dirty="0"/>
          </a:p>
        </p:txBody>
      </p:sp>
      <p:sp>
        <p:nvSpPr>
          <p:cNvPr id="310" name="Google Shape;310;p23"/>
          <p:cNvSpPr txBox="1">
            <a:spLocks noGrp="1"/>
          </p:cNvSpPr>
          <p:nvPr>
            <p:ph idx="1"/>
          </p:nvPr>
        </p:nvSpPr>
        <p:spPr>
          <a:xfrm>
            <a:off x="677334" y="1274090"/>
            <a:ext cx="10676466" cy="411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2000" b="1" u="sng" dirty="0" smtClean="0"/>
              <a:t>TIPS </a:t>
            </a:r>
            <a:r>
              <a:rPr lang="en-US" sz="2000" b="1" u="sng" dirty="0"/>
              <a:t>to manage noise during transfer</a:t>
            </a: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2000" dirty="0"/>
              <a:t>Communicate clearly to staff and </a:t>
            </a:r>
            <a:r>
              <a:rPr lang="en-US" sz="2000" dirty="0" smtClean="0"/>
              <a:t>patients.</a:t>
            </a: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2000" dirty="0"/>
              <a:t>Ensure monitoring is </a:t>
            </a:r>
            <a:r>
              <a:rPr lang="en-US" sz="2000" dirty="0" smtClean="0"/>
              <a:t>visible.</a:t>
            </a: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2000" dirty="0"/>
              <a:t>Audible alarms are at an appropriate </a:t>
            </a:r>
            <a:r>
              <a:rPr lang="en-US" sz="2000" dirty="0" smtClean="0"/>
              <a:t>level.</a:t>
            </a:r>
            <a:endParaRPr sz="20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000" dirty="0"/>
          </a:p>
        </p:txBody>
      </p:sp>
      <p:pic>
        <p:nvPicPr>
          <p:cNvPr id="6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 dirty="0"/>
              <a:t>Temperature</a:t>
            </a:r>
            <a:endParaRPr dirty="0"/>
          </a:p>
        </p:txBody>
      </p:sp>
      <p:sp>
        <p:nvSpPr>
          <p:cNvPr id="325" name="Google Shape;325;p25"/>
          <p:cNvSpPr txBox="1">
            <a:spLocks noGrp="1"/>
          </p:cNvSpPr>
          <p:nvPr>
            <p:ph idx="1"/>
          </p:nvPr>
        </p:nvSpPr>
        <p:spPr>
          <a:xfrm>
            <a:off x="809948" y="1216511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400" baseline="30000" dirty="0"/>
              <a:t>Hypothermia is the commonest recorded problem in transferred </a:t>
            </a:r>
            <a:r>
              <a:rPr lang="en-US" sz="2400" baseline="30000" dirty="0" smtClean="0"/>
              <a:t>patients.</a:t>
            </a:r>
            <a:endParaRPr sz="2400"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600"/>
              <a:buChar char="►"/>
            </a:pPr>
            <a:r>
              <a:rPr lang="en-US" sz="2400" baseline="30000" dirty="0"/>
              <a:t>Cold environment in ambulance and </a:t>
            </a:r>
            <a:r>
              <a:rPr lang="en-US" sz="2400" baseline="30000" dirty="0" smtClean="0"/>
              <a:t>corridors.</a:t>
            </a:r>
            <a:endParaRPr sz="2400"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600"/>
              <a:buChar char="►"/>
            </a:pPr>
            <a:r>
              <a:rPr lang="en-US" sz="2400" baseline="30000" dirty="0"/>
              <a:t>Children and elderly most </a:t>
            </a:r>
            <a:r>
              <a:rPr lang="en-US" sz="2400" baseline="30000" dirty="0" smtClean="0"/>
              <a:t>vulnerable.</a:t>
            </a:r>
            <a:endParaRPr sz="2400" dirty="0"/>
          </a:p>
          <a:p>
            <a:pPr marL="342900" lvl="0" indent="-342900" algn="l" rtl="0">
              <a:spcBef>
                <a:spcPts val="2200"/>
              </a:spcBef>
              <a:spcAft>
                <a:spcPts val="0"/>
              </a:spcAft>
              <a:buSzPts val="1120"/>
              <a:buChar char="►"/>
            </a:pPr>
            <a:r>
              <a:rPr lang="en-US" sz="2400" u="sng" dirty="0"/>
              <a:t>How to mitigate:</a:t>
            </a:r>
            <a:endParaRPr sz="2400" dirty="0"/>
          </a:p>
          <a:p>
            <a:pPr marL="914400" lvl="1" indent="-457200" algn="l" rtl="0"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120"/>
              <a:buFont typeface="Trebuchet MS"/>
              <a:buAutoNum type="arabicPeriod"/>
            </a:pPr>
            <a:r>
              <a:rPr lang="en-US" dirty="0"/>
              <a:t>Blankets, foil, wrap head </a:t>
            </a:r>
            <a:endParaRPr dirty="0"/>
          </a:p>
          <a:p>
            <a:pPr marL="914400" lvl="1" indent="-4572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20"/>
              <a:buFont typeface="Trebuchet MS"/>
              <a:buAutoNum type="arabicPeriod"/>
            </a:pPr>
            <a:r>
              <a:rPr lang="en-US" dirty="0"/>
              <a:t>Pre-warmed fluids</a:t>
            </a:r>
            <a:endParaRPr dirty="0"/>
          </a:p>
          <a:p>
            <a:pPr marL="914400" lvl="1" indent="-4572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20"/>
              <a:buFont typeface="Trebuchet MS"/>
              <a:buAutoNum type="arabicPeriod"/>
            </a:pPr>
            <a:r>
              <a:rPr lang="en-US" dirty="0"/>
              <a:t>Pre-warm ambulance</a:t>
            </a:r>
            <a:endParaRPr dirty="0"/>
          </a:p>
          <a:p>
            <a:pPr marL="914400" lvl="1" indent="-4572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20"/>
              <a:buFont typeface="Trebuchet MS"/>
              <a:buAutoNum type="arabicPeriod"/>
            </a:pPr>
            <a:r>
              <a:rPr lang="en-US" dirty="0"/>
              <a:t>Keep wounds and burns covered</a:t>
            </a:r>
            <a:endParaRPr dirty="0"/>
          </a:p>
          <a:p>
            <a:pPr marL="457200" lvl="1" indent="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20"/>
              <a:buNone/>
            </a:pPr>
            <a:endParaRPr sz="1400" dirty="0"/>
          </a:p>
          <a:p>
            <a:pPr marL="342900" lvl="0" indent="-271780" algn="l" rtl="0">
              <a:spcBef>
                <a:spcPts val="1000"/>
              </a:spcBef>
              <a:spcAft>
                <a:spcPts val="0"/>
              </a:spcAft>
              <a:buSzPts val="1120"/>
              <a:buNone/>
            </a:pPr>
            <a:endParaRPr sz="1400" baseline="30000" dirty="0"/>
          </a:p>
          <a:p>
            <a:pPr marL="342900" lvl="0" indent="-271780" algn="l" rtl="0">
              <a:spcBef>
                <a:spcPts val="2200"/>
              </a:spcBef>
              <a:spcAft>
                <a:spcPts val="0"/>
              </a:spcAft>
              <a:buSzPts val="1120"/>
              <a:buNone/>
            </a:pPr>
            <a:endParaRPr sz="1400" dirty="0"/>
          </a:p>
        </p:txBody>
      </p:sp>
      <p:sp>
        <p:nvSpPr>
          <p:cNvPr id="327" name="Google Shape;327;p25"/>
          <p:cNvSpPr txBox="1"/>
          <p:nvPr/>
        </p:nvSpPr>
        <p:spPr>
          <a:xfrm>
            <a:off x="2502770" y="5416340"/>
            <a:ext cx="2605512" cy="417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►"/>
            </a:pPr>
            <a:r>
              <a:rPr lang="en-US" sz="1000" b="1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(</a:t>
            </a:r>
            <a:r>
              <a:rPr lang="en-US" sz="1000" b="1" dirty="0" err="1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Kulshrestra</a:t>
            </a:r>
            <a:r>
              <a:rPr lang="en-US" sz="1000" b="1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and Singh, 2016)</a:t>
            </a:r>
            <a:endParaRPr dirty="0"/>
          </a:p>
        </p:txBody>
      </p:sp>
      <p:pic>
        <p:nvPicPr>
          <p:cNvPr id="7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8" name="Rectangle 7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/>
              <a:t>Summary</a:t>
            </a:r>
            <a:endParaRPr/>
          </a:p>
        </p:txBody>
      </p:sp>
      <p:sp>
        <p:nvSpPr>
          <p:cNvPr id="333" name="Google Shape;333;p26"/>
          <p:cNvSpPr txBox="1">
            <a:spLocks noGrp="1"/>
          </p:cNvSpPr>
          <p:nvPr>
            <p:ph idx="1"/>
          </p:nvPr>
        </p:nvSpPr>
        <p:spPr>
          <a:xfrm>
            <a:off x="677334" y="1173325"/>
            <a:ext cx="10409766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sz="1800" dirty="0"/>
              <a:t>Understanding the physiology of transfer and the effects of transfer are crucial in ensuring our patients get safely from A to B.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endParaRPr lang="en-US" sz="18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sz="1800" dirty="0"/>
              <a:t>Acceleration, deceleration, vibration and noise all form part of the associated transfer physiology.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endParaRPr lang="en-US" sz="18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sz="1800" dirty="0"/>
              <a:t>Being mindful and understanding what you can do to ‘better’ the patients journey to ensure greater safety is paramount.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endParaRPr sz="18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1800" dirty="0"/>
              <a:t>Plan and pre-empt the associated risks for transfer.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endParaRPr lang="en-US" sz="18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1800" dirty="0"/>
              <a:t>What is my plan A and plan B? </a:t>
            </a:r>
            <a:endParaRPr lang="en-US" sz="1800" dirty="0" smtClean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lang="en-US" sz="1800" dirty="0" smtClean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1800" dirty="0" smtClean="0"/>
              <a:t>Nobody gets better during a transfer!</a:t>
            </a:r>
            <a:endParaRPr sz="1800" dirty="0"/>
          </a:p>
        </p:txBody>
      </p:sp>
      <p:pic>
        <p:nvPicPr>
          <p:cNvPr id="6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/>
              <a:t>References</a:t>
            </a:r>
            <a:endParaRPr/>
          </a:p>
        </p:txBody>
      </p:sp>
      <p:sp>
        <p:nvSpPr>
          <p:cNvPr id="340" name="Google Shape;340;p27"/>
          <p:cNvSpPr txBox="1">
            <a:spLocks noGrp="1"/>
          </p:cNvSpPr>
          <p:nvPr>
            <p:ph idx="1"/>
          </p:nvPr>
        </p:nvSpPr>
        <p:spPr>
          <a:xfrm>
            <a:off x="677333" y="1199933"/>
            <a:ext cx="10022905" cy="437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en-US" sz="1200" dirty="0"/>
              <a:t>Evans, C, </a:t>
            </a:r>
            <a:r>
              <a:rPr lang="en-US" sz="1200" dirty="0" err="1"/>
              <a:t>Creaton</a:t>
            </a:r>
            <a:r>
              <a:rPr lang="en-US" sz="1200" dirty="0"/>
              <a:t>, A. and Kennedy, M., 2017. </a:t>
            </a:r>
            <a:r>
              <a:rPr lang="en-US" sz="1200" i="1" dirty="0"/>
              <a:t>Retrieval Medicine</a:t>
            </a:r>
            <a:r>
              <a:rPr lang="en-US" sz="1200" dirty="0"/>
              <a:t>. Oxford: Oxford Publishing Press.</a:t>
            </a:r>
            <a:endParaRPr sz="1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rPr lang="en-US" sz="1200" dirty="0"/>
              <a:t> </a:t>
            </a:r>
            <a:endParaRPr sz="1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200" dirty="0" err="1"/>
              <a:t>Glaister</a:t>
            </a:r>
            <a:r>
              <a:rPr lang="en-US" sz="1200" dirty="0"/>
              <a:t>, D.H. and Prior, A.R.J.. 2003. The effects of long duration acceleration, in </a:t>
            </a:r>
            <a:r>
              <a:rPr lang="en-US" sz="1200" dirty="0" err="1"/>
              <a:t>Ernsting</a:t>
            </a:r>
            <a:r>
              <a:rPr lang="en-US" sz="1200" dirty="0"/>
              <a:t>, J, Nicholson, A.N. and Rainford, D.J., 2003. </a:t>
            </a:r>
            <a:r>
              <a:rPr lang="en-US" sz="1200" i="1" dirty="0"/>
              <a:t>Aviation Medicine (3</a:t>
            </a:r>
            <a:r>
              <a:rPr lang="en-US" sz="1200" i="1" baseline="30000" dirty="0"/>
              <a:t>rd</a:t>
            </a:r>
            <a:r>
              <a:rPr lang="en-US" sz="1200" i="1" dirty="0"/>
              <a:t> </a:t>
            </a:r>
            <a:r>
              <a:rPr lang="en-US" sz="1200" i="1" dirty="0" err="1"/>
              <a:t>ed</a:t>
            </a:r>
            <a:r>
              <a:rPr lang="en-US" sz="1200" i="1" dirty="0"/>
              <a:t>), </a:t>
            </a:r>
            <a:r>
              <a:rPr lang="en-US" sz="1200" dirty="0"/>
              <a:t>London: British Medical Journal.</a:t>
            </a:r>
            <a:endParaRPr sz="1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rPr lang="en-US" sz="1200" dirty="0"/>
              <a:t> </a:t>
            </a:r>
            <a:endParaRPr sz="1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200" dirty="0" err="1"/>
              <a:t>Kulshrestha</a:t>
            </a:r>
            <a:r>
              <a:rPr lang="en-US" sz="1200" dirty="0"/>
              <a:t>, A. and Singh, J., 2016. Inter-hospital and Intra-Hospital patient transfer: Recent concepts. </a:t>
            </a:r>
            <a:r>
              <a:rPr lang="en-US" sz="1200" i="1" dirty="0"/>
              <a:t>Indian Journal of </a:t>
            </a:r>
            <a:r>
              <a:rPr lang="en-US" sz="1200" i="1" dirty="0" err="1"/>
              <a:t>Anaesthesia</a:t>
            </a:r>
            <a:r>
              <a:rPr lang="en-US" sz="1200" i="1" dirty="0"/>
              <a:t>,</a:t>
            </a:r>
            <a:r>
              <a:rPr lang="en-US" sz="1200" dirty="0"/>
              <a:t> 60(7), pp.451-457.</a:t>
            </a:r>
            <a:endParaRPr sz="1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rPr lang="en-US" sz="1200" dirty="0"/>
              <a:t> </a:t>
            </a:r>
            <a:endParaRPr sz="1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200" dirty="0"/>
              <a:t>Low, A., and </a:t>
            </a:r>
            <a:r>
              <a:rPr lang="en-US" sz="1200" dirty="0" err="1"/>
              <a:t>Hulme</a:t>
            </a:r>
            <a:r>
              <a:rPr lang="en-US" sz="1200" dirty="0"/>
              <a:t>, J., 2015. </a:t>
            </a:r>
            <a:r>
              <a:rPr lang="en-US" sz="1200" i="1" dirty="0"/>
              <a:t>ABC of Transfer and Retrieval Medicine</a:t>
            </a:r>
            <a:r>
              <a:rPr lang="en-US" sz="1200" dirty="0"/>
              <a:t>. London: Wiley Blackwell.</a:t>
            </a:r>
            <a:endParaRPr sz="1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rPr lang="en-US" sz="1200" dirty="0"/>
              <a:t> </a:t>
            </a:r>
            <a:endParaRPr sz="1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200" dirty="0"/>
              <a:t>Mazza, B.F., Amaral, J.L., </a:t>
            </a:r>
            <a:r>
              <a:rPr lang="en-US" sz="1200" dirty="0" err="1"/>
              <a:t>Rosseti</a:t>
            </a:r>
            <a:r>
              <a:rPr lang="en-US" sz="1200" dirty="0"/>
              <a:t>, H., Carvalho, R.B., Senna, A.P., </a:t>
            </a:r>
            <a:r>
              <a:rPr lang="en-US" sz="1200" dirty="0" err="1"/>
              <a:t>Guimarães</a:t>
            </a:r>
            <a:r>
              <a:rPr lang="en-US" sz="1200" dirty="0"/>
              <a:t>, H.P., 2008. Safety in </a:t>
            </a:r>
            <a:r>
              <a:rPr lang="en-US" sz="1200" dirty="0" err="1"/>
              <a:t>intrahospital</a:t>
            </a:r>
            <a:r>
              <a:rPr lang="en-US" sz="1200" dirty="0"/>
              <a:t> transportation: Evaluation of respiratory and hemodynamic parameters. </a:t>
            </a:r>
            <a:r>
              <a:rPr lang="en-US" sz="1200" i="1" dirty="0"/>
              <a:t>Sao Paulo Med Journal, </a:t>
            </a:r>
            <a:r>
              <a:rPr lang="en-US" sz="1200" dirty="0"/>
              <a:t>126, pp.319–322.</a:t>
            </a:r>
            <a:endParaRPr sz="1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rPr lang="en-US" sz="1200" dirty="0"/>
              <a:t> </a:t>
            </a:r>
            <a:endParaRPr sz="1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200" dirty="0" err="1"/>
              <a:t>Parmentier-Decrucq</a:t>
            </a:r>
            <a:r>
              <a:rPr lang="en-US" sz="1200" dirty="0"/>
              <a:t>, E., </a:t>
            </a:r>
            <a:r>
              <a:rPr lang="en-US" sz="1200" dirty="0" err="1"/>
              <a:t>Poissy</a:t>
            </a:r>
            <a:r>
              <a:rPr lang="en-US" sz="1200" dirty="0"/>
              <a:t>, J., </a:t>
            </a:r>
            <a:r>
              <a:rPr lang="en-US" sz="1200" dirty="0" err="1"/>
              <a:t>Favory</a:t>
            </a:r>
            <a:r>
              <a:rPr lang="en-US" sz="1200" dirty="0"/>
              <a:t>, R., </a:t>
            </a:r>
            <a:r>
              <a:rPr lang="en-US" sz="1200" dirty="0" err="1"/>
              <a:t>Nseir</a:t>
            </a:r>
            <a:r>
              <a:rPr lang="en-US" sz="1200" dirty="0"/>
              <a:t>, S., </a:t>
            </a:r>
            <a:r>
              <a:rPr lang="en-US" sz="1200" dirty="0" err="1"/>
              <a:t>Onimus</a:t>
            </a:r>
            <a:r>
              <a:rPr lang="en-US" sz="1200" dirty="0"/>
              <a:t>, T. and </a:t>
            </a:r>
            <a:r>
              <a:rPr lang="en-US" sz="1200" dirty="0" err="1"/>
              <a:t>Guerry</a:t>
            </a:r>
            <a:r>
              <a:rPr lang="en-US" sz="1200" dirty="0"/>
              <a:t>, M.J., 2013. Adverse events during </a:t>
            </a:r>
            <a:r>
              <a:rPr lang="en-US" sz="1200" dirty="0" err="1"/>
              <a:t>intrahospital</a:t>
            </a:r>
            <a:r>
              <a:rPr lang="en-US" sz="1200" dirty="0"/>
              <a:t> transport of critically ill patients: Incidence and risk factors. </a:t>
            </a:r>
            <a:r>
              <a:rPr lang="en-US" sz="1200" i="1" dirty="0"/>
              <a:t>Annual of Intensive Care, </a:t>
            </a:r>
            <a:r>
              <a:rPr lang="en-US" sz="1200" dirty="0"/>
              <a:t>3(10).</a:t>
            </a:r>
            <a:endParaRPr sz="1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rPr lang="en-US" sz="1200" dirty="0"/>
              <a:t> </a:t>
            </a:r>
            <a:endParaRPr sz="1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200" dirty="0"/>
              <a:t>Schmidt, J.M., 2012. Stopping the chain of infection in the radiology suite. </a:t>
            </a:r>
            <a:r>
              <a:rPr lang="en-US" sz="1200" i="1" dirty="0"/>
              <a:t>Radiology Technology, </a:t>
            </a:r>
            <a:r>
              <a:rPr lang="en-US" sz="1200" dirty="0"/>
              <a:t>84, pp.31–48.</a:t>
            </a:r>
            <a:endParaRPr sz="1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endParaRPr sz="400" b="1" dirty="0"/>
          </a:p>
        </p:txBody>
      </p:sp>
      <p:pic>
        <p:nvPicPr>
          <p:cNvPr id="5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6" name="Rectangle 5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Trebuchet MS"/>
              <a:buNone/>
            </a:pPr>
            <a:r>
              <a:rPr lang="en-US" sz="7200" b="1"/>
              <a:t>Questions?</a:t>
            </a:r>
            <a:endParaRPr/>
          </a:p>
        </p:txBody>
      </p:sp>
      <p:pic>
        <p:nvPicPr>
          <p:cNvPr id="346" name="Google Shape;346;p28" descr="072293H_0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18173" y="1930400"/>
            <a:ext cx="5355654" cy="3557112"/>
          </a:xfrm>
          <a:prstGeom prst="rect">
            <a:avLst/>
          </a:prstGeom>
          <a:solidFill>
            <a:srgbClr val="ECECEC"/>
          </a:solidFill>
          <a:ln w="88900" cap="sq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"/>
          <p:cNvSpPr txBox="1"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 dirty="0"/>
              <a:t>Objectives</a:t>
            </a:r>
            <a:endParaRPr dirty="0"/>
          </a:p>
        </p:txBody>
      </p:sp>
      <p:sp>
        <p:nvSpPr>
          <p:cNvPr id="150" name="Google Shape;150;p2"/>
          <p:cNvSpPr txBox="1">
            <a:spLocks noGrp="1"/>
          </p:cNvSpPr>
          <p:nvPr>
            <p:ph idx="1"/>
          </p:nvPr>
        </p:nvSpPr>
        <p:spPr>
          <a:xfrm>
            <a:off x="838200" y="1737702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2400" dirty="0"/>
              <a:t>To understand the physiology associated with critical care transfer.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2400" dirty="0"/>
              <a:t>To apply the principles of transfer physiology to clinical practice when undertaking critical care transfers.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2400" dirty="0"/>
              <a:t>To understand and apply the effects of transfer in relation to your patient and yourself.</a:t>
            </a:r>
            <a:endParaRPr sz="2400" dirty="0"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400" dirty="0"/>
          </a:p>
        </p:txBody>
      </p:sp>
      <p:pic>
        <p:nvPicPr>
          <p:cNvPr id="6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 dirty="0"/>
              <a:t>How is the physiology defined?</a:t>
            </a:r>
            <a:endParaRPr dirty="0"/>
          </a:p>
        </p:txBody>
      </p:sp>
      <p:sp>
        <p:nvSpPr>
          <p:cNvPr id="164" name="Google Shape;164;p4"/>
          <p:cNvSpPr txBox="1">
            <a:spLocks noGrp="1"/>
          </p:cNvSpPr>
          <p:nvPr>
            <p:ph idx="1"/>
          </p:nvPr>
        </p:nvSpPr>
        <p:spPr>
          <a:xfrm>
            <a:off x="765257" y="1346672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sz="2000" b="1" dirty="0"/>
              <a:t>Dynamic</a:t>
            </a: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2000" dirty="0"/>
              <a:t>Acceleration</a:t>
            </a: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2000" dirty="0"/>
              <a:t>Deceleration</a:t>
            </a:r>
            <a:endParaRPr sz="2000" dirty="0"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None/>
            </a:pP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000" b="1" dirty="0"/>
              <a:t>Static</a:t>
            </a: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2000" dirty="0"/>
              <a:t>Noise</a:t>
            </a: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2000" dirty="0"/>
              <a:t>Vibration</a:t>
            </a: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2000" dirty="0"/>
              <a:t>Temperature</a:t>
            </a: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 sz="2000" dirty="0"/>
              <a:t>Motion sickness</a:t>
            </a:r>
            <a:endParaRPr sz="2000" dirty="0"/>
          </a:p>
        </p:txBody>
      </p:sp>
      <p:pic>
        <p:nvPicPr>
          <p:cNvPr id="6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"/>
          <p:cNvSpPr txBox="1">
            <a:spLocks noGrp="1"/>
          </p:cNvSpPr>
          <p:nvPr>
            <p:ph type="title"/>
          </p:nvPr>
        </p:nvSpPr>
        <p:spPr>
          <a:xfrm>
            <a:off x="677334" y="469115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/>
              <a:t>Acceleration</a:t>
            </a:r>
            <a:endParaRPr/>
          </a:p>
        </p:txBody>
      </p:sp>
      <p:sp>
        <p:nvSpPr>
          <p:cNvPr id="171" name="Google Shape;171;p5"/>
          <p:cNvSpPr txBox="1">
            <a:spLocks noGrp="1"/>
          </p:cNvSpPr>
          <p:nvPr>
            <p:ph idx="1"/>
          </p:nvPr>
        </p:nvSpPr>
        <p:spPr>
          <a:xfrm>
            <a:off x="677334" y="1437760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1800" b="1" dirty="0"/>
              <a:t>Which way does the patient face in an ambulance?</a:t>
            </a:r>
            <a:endParaRPr sz="18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1800" dirty="0"/>
              <a:t>The patient travels head </a:t>
            </a:r>
            <a:r>
              <a:rPr lang="en-US" sz="1800" dirty="0" smtClean="0"/>
              <a:t>first.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lang="en-US" sz="18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1800" dirty="0" smtClean="0"/>
              <a:t>During </a:t>
            </a:r>
            <a:r>
              <a:rPr lang="en-US" sz="1800" dirty="0"/>
              <a:t>acceleration, blood goes to the lower extremities</a:t>
            </a:r>
            <a:endParaRPr sz="1800" dirty="0"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Font typeface="Noto Sans Symbols"/>
              <a:buNone/>
            </a:pPr>
            <a:endParaRPr sz="18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1800" b="1" dirty="0"/>
              <a:t>What are the effects of acceleration on your patient?</a:t>
            </a:r>
            <a:endParaRPr sz="1800" dirty="0"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1800" dirty="0"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1800" dirty="0"/>
          </a:p>
        </p:txBody>
      </p:sp>
      <p:pic>
        <p:nvPicPr>
          <p:cNvPr id="172" name="Google Shape;17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25677" y="4676952"/>
            <a:ext cx="3803364" cy="778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3925677" y="3917597"/>
            <a:ext cx="4025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5"/>
          <p:cNvSpPr/>
          <p:nvPr/>
        </p:nvSpPr>
        <p:spPr>
          <a:xfrm>
            <a:off x="4570837" y="4019099"/>
            <a:ext cx="17250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Acceleration</a:t>
            </a:r>
            <a:endParaRPr dirty="0"/>
          </a:p>
        </p:txBody>
      </p:sp>
      <p:pic>
        <p:nvPicPr>
          <p:cNvPr id="175" name="Google Shape;175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flipH="1">
            <a:off x="3703141" y="5592939"/>
            <a:ext cx="4025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5"/>
          <p:cNvSpPr/>
          <p:nvPr/>
        </p:nvSpPr>
        <p:spPr>
          <a:xfrm>
            <a:off x="4341202" y="5701893"/>
            <a:ext cx="29723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Blood and organs</a:t>
            </a:r>
            <a:endParaRPr dirty="0"/>
          </a:p>
        </p:txBody>
      </p:sp>
      <p:pic>
        <p:nvPicPr>
          <p:cNvPr id="11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12" name="Rectangle 11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8"/>
          <p:cNvSpPr txBox="1">
            <a:spLocks noGrp="1"/>
          </p:cNvSpPr>
          <p:nvPr>
            <p:ph type="title"/>
          </p:nvPr>
        </p:nvSpPr>
        <p:spPr>
          <a:xfrm>
            <a:off x="677334" y="348343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en-US" b="1" u="sng"/>
              <a:t>What are the effects of acceleration on your patient?</a:t>
            </a:r>
            <a:r>
              <a:rPr lang="en-US" b="1"/>
              <a:t/>
            </a:r>
            <a:br>
              <a:rPr lang="en-US" b="1"/>
            </a:br>
            <a:endParaRPr/>
          </a:p>
        </p:txBody>
      </p:sp>
      <p:sp>
        <p:nvSpPr>
          <p:cNvPr id="197" name="Google Shape;197;p8"/>
          <p:cNvSpPr txBox="1">
            <a:spLocks noGrp="1"/>
          </p:cNvSpPr>
          <p:nvPr>
            <p:ph idx="1"/>
          </p:nvPr>
        </p:nvSpPr>
        <p:spPr>
          <a:xfrm>
            <a:off x="677334" y="1778600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79999"/>
              <a:buNone/>
            </a:pPr>
            <a:r>
              <a:rPr lang="en-US" sz="1200" b="1" dirty="0"/>
              <a:t>Airway and Breathing</a:t>
            </a:r>
            <a:endParaRPr sz="1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200" dirty="0"/>
              <a:t>Hypoxia due to reduced venous </a:t>
            </a:r>
            <a:r>
              <a:rPr lang="en-US" sz="1200" dirty="0" smtClean="0"/>
              <a:t>return.</a:t>
            </a:r>
            <a:endParaRPr sz="1200" dirty="0"/>
          </a:p>
          <a:p>
            <a:pPr marL="342900" lvl="0" indent="-272034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 sz="1200"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rPr lang="en-US" sz="1200" b="1" dirty="0"/>
              <a:t>Cardiovascular</a:t>
            </a:r>
            <a:endParaRPr sz="1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200" dirty="0"/>
              <a:t>Blood left in lower extremities of the </a:t>
            </a:r>
            <a:r>
              <a:rPr lang="en-US" sz="1200" dirty="0" smtClean="0"/>
              <a:t>patient.</a:t>
            </a:r>
            <a:endParaRPr sz="1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200" dirty="0"/>
              <a:t>Reduced venous return, causing reduced cardiac </a:t>
            </a:r>
            <a:r>
              <a:rPr lang="en-US" sz="1200" dirty="0" smtClean="0"/>
              <a:t>output.</a:t>
            </a:r>
            <a:endParaRPr sz="1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200" dirty="0" smtClean="0"/>
              <a:t>Hypotension.</a:t>
            </a:r>
            <a:endParaRPr sz="1200" dirty="0"/>
          </a:p>
          <a:p>
            <a:pPr marL="342900" lvl="0" indent="-272034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 sz="1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rPr lang="en-US" sz="1200" b="1" dirty="0"/>
              <a:t>Disability </a:t>
            </a:r>
            <a:endParaRPr sz="1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200" dirty="0"/>
              <a:t>Reduced </a:t>
            </a:r>
            <a:r>
              <a:rPr lang="en-US" sz="1100" dirty="0"/>
              <a:t>CNS</a:t>
            </a:r>
            <a:r>
              <a:rPr lang="en-US" sz="1200" dirty="0"/>
              <a:t> </a:t>
            </a:r>
            <a:r>
              <a:rPr lang="en-US" sz="1200" dirty="0" smtClean="0"/>
              <a:t>effectiveness.</a:t>
            </a:r>
            <a:endParaRPr sz="1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200" dirty="0"/>
              <a:t>Reduced cerebral blood </a:t>
            </a:r>
            <a:r>
              <a:rPr lang="en-US" sz="1200" dirty="0" smtClean="0"/>
              <a:t>flow.</a:t>
            </a:r>
            <a:endParaRPr sz="1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200" dirty="0"/>
              <a:t>Secondary brain </a:t>
            </a:r>
            <a:r>
              <a:rPr lang="en-US" sz="1200" dirty="0" smtClean="0"/>
              <a:t>injury.</a:t>
            </a:r>
            <a:endParaRPr sz="1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200" dirty="0"/>
              <a:t>Potential for </a:t>
            </a:r>
            <a:r>
              <a:rPr lang="en-US" sz="1200" dirty="0" smtClean="0"/>
              <a:t>seizures.</a:t>
            </a:r>
            <a:endParaRPr sz="1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 sz="1200" b="1" dirty="0"/>
          </a:p>
        </p:txBody>
      </p:sp>
      <p:pic>
        <p:nvPicPr>
          <p:cNvPr id="6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/>
              <a:t>Considerations to manage the effects of acceleration? </a:t>
            </a:r>
            <a:endParaRPr/>
          </a:p>
        </p:txBody>
      </p:sp>
      <p:sp>
        <p:nvSpPr>
          <p:cNvPr id="211" name="Google Shape;211;p1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000" b="1" u="sng" dirty="0"/>
              <a:t>Long-duration acceleration: </a:t>
            </a: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000" dirty="0" err="1"/>
              <a:t>Hypovolaemic</a:t>
            </a:r>
            <a:r>
              <a:rPr lang="en-US" sz="2000" dirty="0"/>
              <a:t> patients?</a:t>
            </a: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000" dirty="0"/>
              <a:t>Patients with fluid overload?</a:t>
            </a: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000" dirty="0"/>
              <a:t>Head injury and eye injury?</a:t>
            </a: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000" dirty="0"/>
              <a:t>Gentle accelerations and </a:t>
            </a:r>
            <a:r>
              <a:rPr lang="en-US" sz="2000" dirty="0" smtClean="0"/>
              <a:t>decelerations. </a:t>
            </a:r>
            <a:endParaRPr sz="20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000" dirty="0"/>
          </a:p>
        </p:txBody>
      </p:sp>
      <p:pic>
        <p:nvPicPr>
          <p:cNvPr id="6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 dirty="0"/>
              <a:t>Deceleration</a:t>
            </a:r>
            <a:endParaRPr dirty="0"/>
          </a:p>
        </p:txBody>
      </p:sp>
      <p:sp>
        <p:nvSpPr>
          <p:cNvPr id="225" name="Google Shape;225;p12"/>
          <p:cNvSpPr txBox="1">
            <a:spLocks noGrp="1"/>
          </p:cNvSpPr>
          <p:nvPr>
            <p:ph idx="1"/>
          </p:nvPr>
        </p:nvSpPr>
        <p:spPr>
          <a:xfrm>
            <a:off x="677334" y="1204418"/>
            <a:ext cx="9658652" cy="4859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000" b="1" dirty="0"/>
              <a:t>What happens during deceleration to your patient?</a:t>
            </a:r>
            <a:endParaRPr sz="20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000"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000"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000"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000"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000"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000"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000" b="1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000" dirty="0"/>
              <a:t>Deceleration causes fluid to move in the opposite </a:t>
            </a:r>
            <a:r>
              <a:rPr lang="en-US" sz="2000" dirty="0" smtClean="0"/>
              <a:t>direction.</a:t>
            </a:r>
            <a:endParaRPr sz="20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000" b="1" dirty="0"/>
          </a:p>
        </p:txBody>
      </p:sp>
      <p:pic>
        <p:nvPicPr>
          <p:cNvPr id="226" name="Google Shape;226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3710" y="2067601"/>
            <a:ext cx="4025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12"/>
          <p:cNvSpPr/>
          <p:nvPr/>
        </p:nvSpPr>
        <p:spPr>
          <a:xfrm>
            <a:off x="4287981" y="2197997"/>
            <a:ext cx="17246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Deceleration</a:t>
            </a:r>
            <a:endParaRPr dirty="0"/>
          </a:p>
        </p:txBody>
      </p:sp>
      <p:pic>
        <p:nvPicPr>
          <p:cNvPr id="228" name="Google Shape;228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82442" y="3749934"/>
            <a:ext cx="4025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12"/>
          <p:cNvSpPr/>
          <p:nvPr/>
        </p:nvSpPr>
        <p:spPr>
          <a:xfrm>
            <a:off x="3604978" y="3895468"/>
            <a:ext cx="326127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Blood and Gastric contents</a:t>
            </a:r>
            <a:endParaRPr dirty="0"/>
          </a:p>
        </p:txBody>
      </p:sp>
      <p:pic>
        <p:nvPicPr>
          <p:cNvPr id="230" name="Google Shape;230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04978" y="2792257"/>
            <a:ext cx="3803364" cy="778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12" name="Rectangle 11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3"/>
          <p:cNvSpPr txBox="1">
            <a:spLocks noGrp="1"/>
          </p:cNvSpPr>
          <p:nvPr>
            <p:ph type="title"/>
          </p:nvPr>
        </p:nvSpPr>
        <p:spPr>
          <a:xfrm>
            <a:off x="677334" y="287222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/>
              <a:t>What are the effects of deceleration on your patient?</a:t>
            </a:r>
            <a:endParaRPr/>
          </a:p>
        </p:txBody>
      </p:sp>
      <p:sp>
        <p:nvSpPr>
          <p:cNvPr id="237" name="Google Shape;237;p13"/>
          <p:cNvSpPr txBox="1">
            <a:spLocks noGrp="1"/>
          </p:cNvSpPr>
          <p:nvPr>
            <p:ph idx="1"/>
          </p:nvPr>
        </p:nvSpPr>
        <p:spPr>
          <a:xfrm>
            <a:off x="677334" y="1670731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79999"/>
              <a:buNone/>
            </a:pPr>
            <a:r>
              <a:rPr lang="en-US" b="1" dirty="0"/>
              <a:t>Airway and Breathing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dirty="0"/>
              <a:t>Abdominal organs push the diaphragm into the chest causing reduced chest expansion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dirty="0"/>
              <a:t>hypoxia</a:t>
            </a:r>
            <a:endParaRPr dirty="0"/>
          </a:p>
          <a:p>
            <a:pPr marL="342900" lvl="0" indent="-292608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rPr lang="en-US" b="1" dirty="0"/>
              <a:t>Cardiovascular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dirty="0"/>
              <a:t>Increased preload causing atrial stretch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dirty="0"/>
              <a:t>Potential for arrhythmias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dirty="0"/>
              <a:t>Potential for pulmonary </a:t>
            </a:r>
            <a:r>
              <a:rPr lang="en-US" dirty="0" err="1"/>
              <a:t>oedema</a:t>
            </a:r>
            <a:endParaRPr dirty="0"/>
          </a:p>
          <a:p>
            <a:pPr marL="342900" lvl="0" indent="-292608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rPr lang="en-US" b="1" dirty="0"/>
              <a:t>Disability 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dirty="0"/>
              <a:t>Increased blood flow to the head increases intracranial blood and intracranial pressure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dirty="0"/>
              <a:t>Potential increase in secondary brain injury</a:t>
            </a:r>
            <a:endParaRPr dirty="0"/>
          </a:p>
          <a:p>
            <a:pPr marL="342900" lvl="0" indent="-292608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rPr lang="en-US" b="1" dirty="0"/>
              <a:t>Exposure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dirty="0"/>
              <a:t>Regurgitation of abdominal contents can cause aspiration</a:t>
            </a:r>
            <a:endParaRPr dirty="0"/>
          </a:p>
          <a:p>
            <a:pPr marL="342900" lvl="0" indent="-292608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 dirty="0"/>
          </a:p>
        </p:txBody>
      </p:sp>
      <p:pic>
        <p:nvPicPr>
          <p:cNvPr id="6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 dirty="0"/>
              <a:t>How can we </a:t>
            </a:r>
            <a:r>
              <a:rPr lang="en-US" b="1" u="sng" dirty="0" err="1"/>
              <a:t>minimise</a:t>
            </a:r>
            <a:r>
              <a:rPr lang="en-US" b="1" u="sng" dirty="0"/>
              <a:t> the effects of acceleration/deceleration?</a:t>
            </a:r>
            <a:endParaRPr dirty="0"/>
          </a:p>
        </p:txBody>
      </p:sp>
      <p:graphicFrame>
        <p:nvGraphicFramePr>
          <p:cNvPr id="244" name="Google Shape;244;p14"/>
          <p:cNvGraphicFramePr/>
          <p:nvPr>
            <p:extLst>
              <p:ext uri="{D42A27DB-BD31-4B8C-83A1-F6EECF244321}">
                <p14:modId xmlns:p14="http://schemas.microsoft.com/office/powerpoint/2010/main" val="2884879249"/>
              </p:ext>
            </p:extLst>
          </p:nvPr>
        </p:nvGraphicFramePr>
        <p:xfrm>
          <a:off x="677862" y="1804122"/>
          <a:ext cx="10675937" cy="152911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353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2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/>
                        <a:t>Acceleration</a:t>
                      </a:r>
                      <a:endParaRPr sz="16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Deceleration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Full patients travel better 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Head tilt (15-30 degrees)</a:t>
                      </a:r>
                      <a:endParaRPr sz="16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/>
                        <a:t>Lifting legs (caution in neuro)</a:t>
                      </a:r>
                      <a:endParaRPr sz="1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/>
                        <a:t>NG aspirated and on free drainage</a:t>
                      </a:r>
                      <a:endParaRPr sz="1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6" name="Google Shape;246;p14"/>
          <p:cNvGraphicFramePr/>
          <p:nvPr>
            <p:extLst>
              <p:ext uri="{D42A27DB-BD31-4B8C-83A1-F6EECF244321}">
                <p14:modId xmlns:p14="http://schemas.microsoft.com/office/powerpoint/2010/main" val="235179291"/>
              </p:ext>
            </p:extLst>
          </p:nvPr>
        </p:nvGraphicFramePr>
        <p:xfrm>
          <a:off x="677862" y="3445900"/>
          <a:ext cx="10675937" cy="185425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0675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/>
                        <a:t>In the ambulance</a:t>
                      </a: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/>
                        <a:t>Cautious acceleration and deceleration in the ambulance</a:t>
                      </a: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/>
                        <a:t>Avoid sudden acceleration </a:t>
                      </a: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/>
                        <a:t>Avoid sharp breaking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1600" u="none" strike="noStrike" cap="none" dirty="0"/>
                        <a:t>Discuss as a team prior to departure</a:t>
                      </a:r>
                      <a:endParaRPr sz="1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9401B60-9D76-1040-9F5B-D855B013AF83}"/>
              </a:ext>
            </a:extLst>
          </p:cNvPr>
          <p:cNvSpPr txBox="1"/>
          <p:nvPr/>
        </p:nvSpPr>
        <p:spPr>
          <a:xfrm>
            <a:off x="3610026" y="5907565"/>
            <a:ext cx="4808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(Evans, </a:t>
            </a:r>
            <a:r>
              <a:rPr lang="en-US" sz="1200" b="1" dirty="0" err="1"/>
              <a:t>Creaton</a:t>
            </a:r>
            <a:r>
              <a:rPr lang="en-US" sz="1200" b="1" dirty="0"/>
              <a:t> and Kennedy, 2017; Low and </a:t>
            </a:r>
            <a:r>
              <a:rPr lang="en-US" sz="1200" b="1" dirty="0" err="1"/>
              <a:t>Hulme</a:t>
            </a:r>
            <a:r>
              <a:rPr lang="en-US" sz="1200" b="1" dirty="0"/>
              <a:t>, 2015)</a:t>
            </a:r>
          </a:p>
        </p:txBody>
      </p:sp>
      <p:pic>
        <p:nvPicPr>
          <p:cNvPr id="8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9" name="Rectangle 8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</TotalTime>
  <Words>1129</Words>
  <Application>Microsoft Office PowerPoint</Application>
  <PresentationFormat>Widescreen</PresentationFormat>
  <Paragraphs>177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Noto Sans Symbols</vt:lpstr>
      <vt:lpstr>Trebuchet MS</vt:lpstr>
      <vt:lpstr>Office Theme</vt:lpstr>
      <vt:lpstr>Transfer Physiology</vt:lpstr>
      <vt:lpstr>Objectives</vt:lpstr>
      <vt:lpstr>How is the physiology defined?</vt:lpstr>
      <vt:lpstr>Acceleration</vt:lpstr>
      <vt:lpstr>What are the effects of acceleration on your patient? </vt:lpstr>
      <vt:lpstr>Considerations to manage the effects of acceleration? </vt:lpstr>
      <vt:lpstr>Deceleration</vt:lpstr>
      <vt:lpstr>What are the effects of deceleration on your patient?</vt:lpstr>
      <vt:lpstr>How can we minimise the effects of acceleration/deceleration?</vt:lpstr>
      <vt:lpstr>Vibration</vt:lpstr>
      <vt:lpstr>Minimizing the effects of vibration</vt:lpstr>
      <vt:lpstr>Motion Sickness</vt:lpstr>
      <vt:lpstr>Noise</vt:lpstr>
      <vt:lpstr>Temperature</vt:lpstr>
      <vt:lpstr>Summary</vt:lpstr>
      <vt:lpstr>References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Physiology</dc:title>
  <dc:creator>Needham, Malachi</dc:creator>
  <cp:lastModifiedBy>NEEDHAM, Malachi (CAMBRIDGE UNIVERSITY HOSPITALS NHS FOUNDATION TRUST)</cp:lastModifiedBy>
  <cp:revision>13</cp:revision>
  <dcterms:created xsi:type="dcterms:W3CDTF">2022-04-27T01:04:58Z</dcterms:created>
  <dcterms:modified xsi:type="dcterms:W3CDTF">2023-05-23T11:06:45Z</dcterms:modified>
</cp:coreProperties>
</file>