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9" r:id="rId1"/>
  </p:sldMasterIdLst>
  <p:notesMasterIdLst>
    <p:notesMasterId r:id="rId13"/>
  </p:notesMasterIdLst>
  <p:sldIdLst>
    <p:sldId id="256" r:id="rId2"/>
    <p:sldId id="260" r:id="rId3"/>
    <p:sldId id="261" r:id="rId4"/>
    <p:sldId id="262" r:id="rId5"/>
    <p:sldId id="276" r:id="rId6"/>
    <p:sldId id="263" r:id="rId7"/>
    <p:sldId id="268" r:id="rId8"/>
    <p:sldId id="271" r:id="rId9"/>
    <p:sldId id="272" r:id="rId10"/>
    <p:sldId id="278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9060"/>
    <a:srgbClr val="339966"/>
    <a:srgbClr val="87B612"/>
    <a:srgbClr val="82AF11"/>
    <a:srgbClr val="77A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015"/>
    <p:restoredTop sz="90428"/>
  </p:normalViewPr>
  <p:slideViewPr>
    <p:cSldViewPr snapToGrid="0" snapToObjects="1">
      <p:cViewPr varScale="1">
        <p:scale>
          <a:sx n="104" d="100"/>
          <a:sy n="104" d="100"/>
        </p:scale>
        <p:origin x="1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582E7E-A5AA-4DA8-93D7-77B618219628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D3D61E-A9AB-401B-8B08-54811C23A2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033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3D61E-A9AB-401B-8B08-54811C23A2B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244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Please refer to the resource pack</a:t>
            </a:r>
            <a:r>
              <a:rPr lang="en-GB" baseline="0" dirty="0" smtClean="0"/>
              <a:t> provided by ACCTS</a:t>
            </a:r>
          </a:p>
          <a:p>
            <a:r>
              <a:rPr lang="en-GB" baseline="0" dirty="0" smtClean="0"/>
              <a:t>If you require another resource pack – Please email chris.mead2@nhs.net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3D61E-A9AB-401B-8B08-54811C23A2B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956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490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655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173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704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53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5/23/2023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893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782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222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140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718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668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06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cctransferserviceadmin@addenbrookes.nhs.uk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6" Type="http://schemas.openxmlformats.org/officeDocument/2006/relationships/image" Target="../../word/media/image7.sv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868727" y="0"/>
            <a:ext cx="323273" cy="6858000"/>
          </a:xfrm>
          <a:prstGeom prst="rect">
            <a:avLst/>
          </a:prstGeom>
          <a:solidFill>
            <a:srgbClr val="309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https://lh3.googleusercontent.com/-45E9dVexLvqiAcQsxiV1_QLN34VozcagmSSwWwXhwXdwDRF9VrqSeC4SfhfSvKlTDuuGiteDw1Df9hiCxlMEis9obklYR99wPWyB78C--be_MBlPRghKaARBOL2SSQ60bK6y2eb">
            <a:extLst>
              <a:ext uri="{FF2B5EF4-FFF2-40B4-BE49-F238E27FC236}">
                <a16:creationId xmlns:a16="http://schemas.microsoft.com/office/drawing/2014/main" id="{C81C89DC-EB27-B848-99F9-6DA7444DE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38" y="1879674"/>
            <a:ext cx="7418570" cy="2886289"/>
          </a:xfrm>
          <a:prstGeom prst="rect">
            <a:avLst/>
          </a:prstGeom>
          <a:noFill/>
          <a:effectLst>
            <a:softEdge rad="63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ransfer (@TransferEoE) / Twit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569" y="227474"/>
            <a:ext cx="2698406" cy="2023805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079206" y="6526363"/>
            <a:ext cx="23645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chemeClr val="tx2">
                    <a:lumMod val="10000"/>
                  </a:schemeClr>
                </a:solidFill>
              </a:rPr>
              <a:t>Version 1 – November 2022</a:t>
            </a:r>
            <a:endParaRPr lang="en-GB" sz="9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0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8331" y="514608"/>
            <a:ext cx="5527483" cy="869286"/>
          </a:xfrm>
        </p:spPr>
        <p:txBody>
          <a:bodyPr>
            <a:normAutofit/>
          </a:bodyPr>
          <a:lstStyle/>
          <a:p>
            <a:r>
              <a:rPr lang="en-GB" sz="3200" b="1" u="sng" dirty="0" smtClean="0"/>
              <a:t>Want to spend time with ACCTS?</a:t>
            </a:r>
            <a:endParaRPr lang="en-GB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106" y="2104932"/>
            <a:ext cx="11258257" cy="4421431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GB" sz="2000" dirty="0" smtClean="0"/>
              <a:t>Email </a:t>
            </a:r>
            <a:r>
              <a:rPr lang="en-GB" sz="2000" dirty="0" smtClean="0">
                <a:hlinkClick r:id="rId2"/>
              </a:rPr>
              <a:t>cctransferserviceadmin@addenbrookes.nhs.uk</a:t>
            </a:r>
            <a:r>
              <a:rPr lang="en-GB" sz="2000" dirty="0" smtClean="0"/>
              <a:t> to register interest in external observer shift. </a:t>
            </a:r>
          </a:p>
          <a:p>
            <a:pPr>
              <a:buFont typeface="+mj-lt"/>
              <a:buAutoNum type="arabicPeriod"/>
            </a:pPr>
            <a:r>
              <a:rPr lang="en-GB" sz="2000" dirty="0" smtClean="0"/>
              <a:t>Complete application form and risk assessment waiver.</a:t>
            </a:r>
          </a:p>
          <a:p>
            <a:pPr>
              <a:buFont typeface="+mj-lt"/>
              <a:buAutoNum type="arabicPeriod"/>
            </a:pPr>
            <a:r>
              <a:rPr lang="en-GB" sz="2000" dirty="0" smtClean="0"/>
              <a:t>Attend shift in appropriate work wear (own uniform and appropriate shoes).</a:t>
            </a:r>
          </a:p>
          <a:p>
            <a:pPr>
              <a:buFont typeface="+mj-lt"/>
              <a:buAutoNum type="arabicPeriod"/>
            </a:pPr>
            <a:endParaRPr lang="en-GB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/>
              <a:t>External observer will not participate in any interventions.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000" dirty="0" smtClean="0"/>
          </a:p>
          <a:p>
            <a:pPr>
              <a:buFont typeface="+mj-lt"/>
              <a:buAutoNum type="arabicPeriod"/>
            </a:pPr>
            <a:endParaRPr lang="en-GB" sz="2000" dirty="0" smtClean="0"/>
          </a:p>
          <a:p>
            <a:pPr>
              <a:buFont typeface="+mj-lt"/>
              <a:buAutoNum type="arabicPeriod"/>
            </a:pPr>
            <a:endParaRPr lang="en-GB" sz="2000" dirty="0" smtClean="0"/>
          </a:p>
          <a:p>
            <a:pPr>
              <a:buFont typeface="+mj-lt"/>
              <a:buAutoNum type="arabicPeriod"/>
            </a:pPr>
            <a:endParaRPr lang="en-GB" sz="2000" dirty="0"/>
          </a:p>
        </p:txBody>
      </p:sp>
      <p:sp>
        <p:nvSpPr>
          <p:cNvPr id="8" name="Rectangle 7"/>
          <p:cNvSpPr/>
          <p:nvPr/>
        </p:nvSpPr>
        <p:spPr>
          <a:xfrm>
            <a:off x="11868727" y="0"/>
            <a:ext cx="323273" cy="6858000"/>
          </a:xfrm>
          <a:prstGeom prst="rect">
            <a:avLst/>
          </a:prstGeom>
          <a:solidFill>
            <a:srgbClr val="309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0123637" y="6518967"/>
            <a:ext cx="23645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chemeClr val="tx2">
                    <a:lumMod val="10000"/>
                  </a:schemeClr>
                </a:solidFill>
              </a:rPr>
              <a:t>Version 1 – November 2022</a:t>
            </a:r>
            <a:endParaRPr lang="en-GB" sz="9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" name="Picture 2" descr="https://lh3.googleusercontent.com/-45E9dVexLvqiAcQsxiV1_QLN34VozcagmSSwWwXhwXdwDRF9VrqSeC4SfhfSvKlTDuuGiteDw1Df9hiCxlMEis9obklYR99wPWyB78C--be_MBlPRghKaARBOL2SSQ60bK6y2eb">
            <a:extLst>
              <a:ext uri="{FF2B5EF4-FFF2-40B4-BE49-F238E27FC236}">
                <a16:creationId xmlns:a16="http://schemas.microsoft.com/office/drawing/2014/main" id="{C81C89DC-EB27-B848-99F9-6DA7444DE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23" y="5788377"/>
            <a:ext cx="2300221" cy="894930"/>
          </a:xfrm>
          <a:prstGeom prst="rect">
            <a:avLst/>
          </a:prstGeom>
          <a:noFill/>
          <a:effectLst>
            <a:reflection stA="8000" endPos="65000" dist="50800" dir="5400000" sy="-100000" algn="bl" rotWithShape="0"/>
            <a:softEdge rad="63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51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61" y="415636"/>
            <a:ext cx="9015306" cy="711200"/>
          </a:xfrm>
        </p:spPr>
        <p:txBody>
          <a:bodyPr>
            <a:normAutofit/>
          </a:bodyPr>
          <a:lstStyle/>
          <a:p>
            <a:pPr algn="ctr"/>
            <a:r>
              <a:rPr lang="en-GB" sz="3200" b="1" u="sng" dirty="0" smtClean="0"/>
              <a:t>Questions?</a:t>
            </a:r>
            <a:endParaRPr lang="en-GB" sz="3200" b="1" u="sng" dirty="0"/>
          </a:p>
        </p:txBody>
      </p:sp>
      <p:pic>
        <p:nvPicPr>
          <p:cNvPr id="3074" name="Picture 2" descr="Transfer (@TransferEoE) / Twi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674" y="1480007"/>
            <a:ext cx="5490080" cy="3586781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868727" y="0"/>
            <a:ext cx="323273" cy="6858000"/>
          </a:xfrm>
          <a:prstGeom prst="rect">
            <a:avLst/>
          </a:prstGeom>
          <a:solidFill>
            <a:srgbClr val="309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0123637" y="6518967"/>
            <a:ext cx="23645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chemeClr val="tx2">
                    <a:lumMod val="10000"/>
                  </a:schemeClr>
                </a:solidFill>
              </a:rPr>
              <a:t>Version 1 – November 2022</a:t>
            </a:r>
            <a:endParaRPr lang="en-GB" sz="9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7" name="Picture 2" descr="https://lh3.googleusercontent.com/-45E9dVexLvqiAcQsxiV1_QLN34VozcagmSSwWwXhwXdwDRF9VrqSeC4SfhfSvKlTDuuGiteDw1Df9hiCxlMEis9obklYR99wPWyB78C--be_MBlPRghKaARBOL2SSQ60bK6y2eb">
            <a:extLst>
              <a:ext uri="{FF2B5EF4-FFF2-40B4-BE49-F238E27FC236}">
                <a16:creationId xmlns:a16="http://schemas.microsoft.com/office/drawing/2014/main" id="{C81C89DC-EB27-B848-99F9-6DA7444DE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23" y="5788377"/>
            <a:ext cx="2300221" cy="894930"/>
          </a:xfrm>
          <a:prstGeom prst="rect">
            <a:avLst/>
          </a:prstGeom>
          <a:noFill/>
          <a:effectLst>
            <a:reflection stA="8000" endPos="65000" dist="50800" dir="5400000" sy="-100000" algn="bl" rotWithShape="0"/>
            <a:softEdge rad="63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28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401" y="193096"/>
            <a:ext cx="10335491" cy="1320800"/>
          </a:xfrm>
        </p:spPr>
        <p:txBody>
          <a:bodyPr>
            <a:normAutofit/>
          </a:bodyPr>
          <a:lstStyle/>
          <a:p>
            <a:r>
              <a:rPr lang="en-GB" sz="3200" b="1" u="sng" dirty="0" smtClean="0"/>
              <a:t>Why is there a need for an Adult </a:t>
            </a:r>
            <a:r>
              <a:rPr lang="en-GB" sz="3200" b="1" u="sng" dirty="0"/>
              <a:t>C</a:t>
            </a:r>
            <a:r>
              <a:rPr lang="en-GB" sz="3200" b="1" u="sng" dirty="0" smtClean="0"/>
              <a:t>ritical </a:t>
            </a:r>
            <a:r>
              <a:rPr lang="en-GB" sz="3200" b="1" u="sng" dirty="0"/>
              <a:t>C</a:t>
            </a:r>
            <a:r>
              <a:rPr lang="en-GB" sz="3200" b="1" u="sng" dirty="0" smtClean="0"/>
              <a:t>are </a:t>
            </a:r>
            <a:r>
              <a:rPr lang="en-GB" sz="3200" b="1" u="sng" dirty="0"/>
              <a:t>T</a:t>
            </a:r>
            <a:r>
              <a:rPr lang="en-GB" sz="3200" b="1" u="sng" dirty="0" smtClean="0"/>
              <a:t>ransfer </a:t>
            </a:r>
            <a:r>
              <a:rPr lang="en-GB" sz="3200" b="1" u="sng" dirty="0"/>
              <a:t>S</a:t>
            </a:r>
            <a:r>
              <a:rPr lang="en-GB" sz="3200" b="1" u="sng" dirty="0" smtClean="0"/>
              <a:t>ervice?</a:t>
            </a:r>
            <a:endParaRPr lang="en-GB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6601" y="1747694"/>
            <a:ext cx="9203041" cy="38807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1600" dirty="0" smtClean="0"/>
              <a:t>High quality transfers are associated with improved patient outcomes </a:t>
            </a:r>
            <a:r>
              <a:rPr lang="en-GB" sz="1100" dirty="0" smtClean="0"/>
              <a:t>(AAGBI, 2019).</a:t>
            </a:r>
          </a:p>
          <a:p>
            <a:pPr>
              <a:lnSpc>
                <a:spcPct val="150000"/>
              </a:lnSpc>
            </a:pPr>
            <a:r>
              <a:rPr lang="en-GB" sz="1600" dirty="0" smtClean="0"/>
              <a:t>Transfer medicine is a rapidly evolving sub speciality </a:t>
            </a:r>
            <a:r>
              <a:rPr lang="en-GB" sz="1100" dirty="0" smtClean="0"/>
              <a:t>(NHS, 2021). </a:t>
            </a:r>
          </a:p>
          <a:p>
            <a:pPr>
              <a:lnSpc>
                <a:spcPct val="150000"/>
              </a:lnSpc>
            </a:pPr>
            <a:r>
              <a:rPr lang="en-GB" sz="1600" dirty="0" smtClean="0"/>
              <a:t>Speciality transfers occur across the East of England (</a:t>
            </a:r>
            <a:r>
              <a:rPr lang="en-GB" sz="1600" dirty="0" err="1" smtClean="0"/>
              <a:t>EoE</a:t>
            </a:r>
            <a:r>
              <a:rPr lang="en-GB" sz="1600" dirty="0" smtClean="0"/>
              <a:t>) (neuro, liver, cardiac, trauma, burns) </a:t>
            </a:r>
            <a:r>
              <a:rPr lang="en-GB" sz="1100" dirty="0" smtClean="0"/>
              <a:t>(East of England Critical Care Network, 2021).</a:t>
            </a: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sz="1600" dirty="0" smtClean="0"/>
              <a:t>Inter-hospital transfers forms part of the patients journey</a:t>
            </a:r>
            <a:r>
              <a:rPr lang="en-GB" dirty="0" smtClean="0"/>
              <a:t>.</a:t>
            </a:r>
          </a:p>
          <a:p>
            <a:endParaRPr lang="en-GB" dirty="0"/>
          </a:p>
        </p:txBody>
      </p:sp>
      <p:pic>
        <p:nvPicPr>
          <p:cNvPr id="4" name="Picture 2" descr="https://lh3.googleusercontent.com/-45E9dVexLvqiAcQsxiV1_QLN34VozcagmSSwWwXhwXdwDRF9VrqSeC4SfhfSvKlTDuuGiteDw1Df9hiCxlMEis9obklYR99wPWyB78C--be_MBlPRghKaARBOL2SSQ60bK6y2eb">
            <a:extLst>
              <a:ext uri="{FF2B5EF4-FFF2-40B4-BE49-F238E27FC236}">
                <a16:creationId xmlns:a16="http://schemas.microsoft.com/office/drawing/2014/main" id="{C81C89DC-EB27-B848-99F9-6DA7444DE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23" y="5788377"/>
            <a:ext cx="2300221" cy="894930"/>
          </a:xfrm>
          <a:prstGeom prst="rect">
            <a:avLst/>
          </a:prstGeom>
          <a:noFill/>
          <a:effectLst>
            <a:reflection stA="8000" endPos="65000" dist="50800" dir="5400000" sy="-100000" algn="bl" rotWithShape="0"/>
            <a:softEdge rad="63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123637" y="6518967"/>
            <a:ext cx="23645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chemeClr val="tx2">
                    <a:lumMod val="10000"/>
                  </a:schemeClr>
                </a:solidFill>
              </a:rPr>
              <a:t>Version 1 – November 2022</a:t>
            </a:r>
            <a:endParaRPr lang="en-GB" sz="9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868727" y="0"/>
            <a:ext cx="323273" cy="6858000"/>
          </a:xfrm>
          <a:prstGeom prst="rect">
            <a:avLst/>
          </a:prstGeom>
          <a:solidFill>
            <a:srgbClr val="309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56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751" y="349918"/>
            <a:ext cx="2980265" cy="1320800"/>
          </a:xfrm>
        </p:spPr>
        <p:txBody>
          <a:bodyPr>
            <a:normAutofit/>
          </a:bodyPr>
          <a:lstStyle/>
          <a:p>
            <a:r>
              <a:rPr lang="en-GB" sz="3200" b="1" u="sng" dirty="0" smtClean="0"/>
              <a:t>Who are ACCTS?</a:t>
            </a:r>
            <a:endParaRPr lang="en-GB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549" y="1678891"/>
            <a:ext cx="8596668" cy="38807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1600" dirty="0"/>
              <a:t>Transfer serves </a:t>
            </a:r>
            <a:r>
              <a:rPr lang="en-GB" sz="1600" dirty="0" smtClean="0"/>
              <a:t>6.3 </a:t>
            </a:r>
            <a:r>
              <a:rPr lang="en-GB" sz="1600" dirty="0"/>
              <a:t>million adults within the </a:t>
            </a:r>
            <a:r>
              <a:rPr lang="en-GB" sz="1600" dirty="0" err="1" smtClean="0"/>
              <a:t>EoE</a:t>
            </a:r>
            <a:r>
              <a:rPr lang="en-GB" sz="16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GB" sz="1600" dirty="0"/>
              <a:t>D</a:t>
            </a:r>
            <a:r>
              <a:rPr lang="en-GB" sz="1600" dirty="0" smtClean="0"/>
              <a:t>ecision-support</a:t>
            </a:r>
            <a:r>
              <a:rPr lang="en-GB" sz="1600" dirty="0"/>
              <a:t>, triage and coordination of critical care </a:t>
            </a:r>
            <a:r>
              <a:rPr lang="en-GB" sz="1600" dirty="0" smtClean="0"/>
              <a:t>transfers.</a:t>
            </a:r>
            <a:endParaRPr lang="en-GB" sz="1600" dirty="0"/>
          </a:p>
          <a:p>
            <a:pPr>
              <a:lnSpc>
                <a:spcPct val="150000"/>
              </a:lnSpc>
            </a:pPr>
            <a:r>
              <a:rPr lang="en-GB" sz="1600" dirty="0" smtClean="0"/>
              <a:t>Patient-centred, </a:t>
            </a:r>
            <a:r>
              <a:rPr lang="en-GB" sz="1600" dirty="0"/>
              <a:t>putting our patients first whilst working in partnership with referring and receiving </a:t>
            </a:r>
            <a:r>
              <a:rPr lang="en-GB" sz="1600" dirty="0" smtClean="0"/>
              <a:t>hospitals. </a:t>
            </a:r>
            <a:endParaRPr lang="en-GB" sz="1600" dirty="0"/>
          </a:p>
          <a:p>
            <a:endParaRPr lang="en-GB" dirty="0" smtClean="0"/>
          </a:p>
        </p:txBody>
      </p:sp>
      <p:pic>
        <p:nvPicPr>
          <p:cNvPr id="1026" name="Picture 2" descr="Cambridge Critical Care Conferences at Papwor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125" y="3751850"/>
            <a:ext cx="3219118" cy="186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1868727" y="0"/>
            <a:ext cx="323273" cy="6858000"/>
          </a:xfrm>
          <a:prstGeom prst="rect">
            <a:avLst/>
          </a:prstGeom>
          <a:solidFill>
            <a:srgbClr val="309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0123637" y="6518967"/>
            <a:ext cx="23645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chemeClr val="tx2">
                    <a:lumMod val="10000"/>
                  </a:schemeClr>
                </a:solidFill>
              </a:rPr>
              <a:t>Version 1 – November 2022</a:t>
            </a:r>
            <a:endParaRPr lang="en-GB" sz="9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1" name="Picture 2" descr="https://lh3.googleusercontent.com/-45E9dVexLvqiAcQsxiV1_QLN34VozcagmSSwWwXhwXdwDRF9VrqSeC4SfhfSvKlTDuuGiteDw1Df9hiCxlMEis9obklYR99wPWyB78C--be_MBlPRghKaARBOL2SSQ60bK6y2eb">
            <a:extLst>
              <a:ext uri="{FF2B5EF4-FFF2-40B4-BE49-F238E27FC236}">
                <a16:creationId xmlns:a16="http://schemas.microsoft.com/office/drawing/2014/main" id="{C81C89DC-EB27-B848-99F9-6DA7444DE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23" y="5788377"/>
            <a:ext cx="2300221" cy="894930"/>
          </a:xfrm>
          <a:prstGeom prst="rect">
            <a:avLst/>
          </a:prstGeom>
          <a:noFill/>
          <a:effectLst>
            <a:reflection stA="8000" endPos="65000" dist="50800" dir="5400000" sy="-100000" algn="bl" rotWithShape="0"/>
            <a:softEdge rad="63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87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770" y="344893"/>
            <a:ext cx="3663757" cy="1320800"/>
          </a:xfrm>
        </p:spPr>
        <p:txBody>
          <a:bodyPr>
            <a:normAutofit/>
          </a:bodyPr>
          <a:lstStyle/>
          <a:p>
            <a:pPr algn="ctr"/>
            <a:r>
              <a:rPr lang="en-GB" sz="3200" b="1" u="sng" dirty="0" smtClean="0"/>
              <a:t>Who are ACCTS?</a:t>
            </a:r>
            <a:endParaRPr lang="en-GB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3922" y="1828882"/>
            <a:ext cx="8596668" cy="4471440"/>
          </a:xfrm>
        </p:spPr>
        <p:txBody>
          <a:bodyPr>
            <a:normAutofit/>
          </a:bodyPr>
          <a:lstStyle/>
          <a:p>
            <a:r>
              <a:rPr lang="en-GB" altLang="en-US" sz="1600" dirty="0" smtClean="0"/>
              <a:t>Transfer are </a:t>
            </a:r>
            <a:r>
              <a:rPr lang="en-GB" altLang="en-US" sz="1600" dirty="0"/>
              <a:t>a service funded by NHS England</a:t>
            </a:r>
            <a:r>
              <a:rPr lang="en-GB" altLang="en-US" sz="1600" dirty="0" smtClean="0"/>
              <a:t>.</a:t>
            </a:r>
          </a:p>
          <a:p>
            <a:endParaRPr lang="en-GB" altLang="en-US" sz="1600" dirty="0"/>
          </a:p>
          <a:p>
            <a:r>
              <a:rPr lang="en-GB" altLang="en-US" sz="1600" dirty="0" smtClean="0"/>
              <a:t>Transfer will </a:t>
            </a:r>
            <a:r>
              <a:rPr lang="en-GB" altLang="en-US" sz="1600" dirty="0"/>
              <a:t>transfer for clinical emergencies, specialist treatment, repatriation and bed capacity</a:t>
            </a:r>
            <a:r>
              <a:rPr lang="en-GB" altLang="en-US" sz="1600" dirty="0" smtClean="0"/>
              <a:t>.</a:t>
            </a:r>
          </a:p>
          <a:p>
            <a:pPr marL="0" indent="0">
              <a:buNone/>
            </a:pPr>
            <a:endParaRPr lang="en-GB" altLang="en-US" sz="1600" dirty="0"/>
          </a:p>
          <a:p>
            <a:r>
              <a:rPr lang="en-GB" altLang="en-US" sz="1600" dirty="0" smtClean="0"/>
              <a:t>ACCTS </a:t>
            </a:r>
            <a:r>
              <a:rPr lang="en-GB" altLang="en-US" sz="1600" dirty="0"/>
              <a:t>will transfer a patients to any receiving hospital if the referral has come from within the region</a:t>
            </a:r>
            <a:r>
              <a:rPr lang="en-GB" altLang="en-US" sz="1600" dirty="0" smtClean="0"/>
              <a:t>.</a:t>
            </a:r>
          </a:p>
          <a:p>
            <a:endParaRPr lang="en-GB" altLang="en-US" sz="1600" dirty="0"/>
          </a:p>
          <a:p>
            <a:r>
              <a:rPr lang="en-GB" altLang="en-US" sz="1600" dirty="0"/>
              <a:t>The team consists of a Consultant, A band 6 Transfer Practitioner and an Ambulance Technician. </a:t>
            </a:r>
          </a:p>
          <a:p>
            <a:endParaRPr lang="en-GB" sz="1200" dirty="0"/>
          </a:p>
        </p:txBody>
      </p:sp>
      <p:sp>
        <p:nvSpPr>
          <p:cNvPr id="5" name="AutoShape 2" descr="NHS England must 'cease and desist' negative briefings about GPs, say  doctors - Pulse Tod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6" name="Picture 8" descr="NHS England must 'cease and desist' negative briefings about GPs, say  doctors - Pulse To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917" y="147707"/>
            <a:ext cx="1095952" cy="73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1868727" y="0"/>
            <a:ext cx="323273" cy="6858000"/>
          </a:xfrm>
          <a:prstGeom prst="rect">
            <a:avLst/>
          </a:prstGeom>
          <a:solidFill>
            <a:srgbClr val="309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0123637" y="6518967"/>
            <a:ext cx="23645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chemeClr val="tx2">
                    <a:lumMod val="10000"/>
                  </a:schemeClr>
                </a:solidFill>
              </a:rPr>
              <a:t>Version 1 – November 2022</a:t>
            </a:r>
            <a:endParaRPr lang="en-GB" sz="9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2" name="Picture 2" descr="https://lh3.googleusercontent.com/-45E9dVexLvqiAcQsxiV1_QLN34VozcagmSSwWwXhwXdwDRF9VrqSeC4SfhfSvKlTDuuGiteDw1Df9hiCxlMEis9obklYR99wPWyB78C--be_MBlPRghKaARBOL2SSQ60bK6y2eb">
            <a:extLst>
              <a:ext uri="{FF2B5EF4-FFF2-40B4-BE49-F238E27FC236}">
                <a16:creationId xmlns:a16="http://schemas.microsoft.com/office/drawing/2014/main" id="{C81C89DC-EB27-B848-99F9-6DA7444DE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23" y="5788377"/>
            <a:ext cx="2300221" cy="894930"/>
          </a:xfrm>
          <a:prstGeom prst="rect">
            <a:avLst/>
          </a:prstGeom>
          <a:noFill/>
          <a:effectLst>
            <a:reflection stA="8000" endPos="65000" dist="50800" dir="5400000" sy="-100000" algn="bl" rotWithShape="0"/>
            <a:softEdge rad="63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75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0085" y="364607"/>
            <a:ext cx="4492383" cy="878522"/>
          </a:xfrm>
        </p:spPr>
        <p:txBody>
          <a:bodyPr>
            <a:normAutofit/>
          </a:bodyPr>
          <a:lstStyle/>
          <a:p>
            <a:r>
              <a:rPr lang="en-GB" sz="3200" b="1" u="sng" dirty="0" smtClean="0"/>
              <a:t>Where are ACCTS located?</a:t>
            </a:r>
            <a:endParaRPr lang="en-GB" sz="3200" b="1" u="sng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37271" y="2577411"/>
            <a:ext cx="3482521" cy="1873412"/>
          </a:xfrm>
        </p:spPr>
        <p:txBody>
          <a:bodyPr>
            <a:normAutofit/>
          </a:bodyPr>
          <a:lstStyle/>
          <a:p>
            <a:r>
              <a:rPr lang="en-GB" sz="1600" dirty="0" smtClean="0"/>
              <a:t>Cambridge Research Park, </a:t>
            </a:r>
            <a:r>
              <a:rPr lang="en-GB" sz="1600" dirty="0" err="1" smtClean="0"/>
              <a:t>Waterbeach</a:t>
            </a:r>
            <a:r>
              <a:rPr lang="en-GB" sz="1600" dirty="0" smtClean="0"/>
              <a:t>, CB25 9TL.</a:t>
            </a:r>
          </a:p>
          <a:p>
            <a:endParaRPr lang="en-GB" sz="1600" dirty="0"/>
          </a:p>
          <a:p>
            <a:r>
              <a:rPr lang="en-GB" sz="1600" dirty="0" smtClean="0"/>
              <a:t>1 hour from most hospitals in </a:t>
            </a:r>
            <a:r>
              <a:rPr lang="en-GB" sz="1600" dirty="0" err="1" smtClean="0"/>
              <a:t>EoE</a:t>
            </a:r>
            <a:r>
              <a:rPr lang="en-GB" sz="1600" dirty="0" smtClean="0"/>
              <a:t>, quicker in emergencies.</a:t>
            </a:r>
            <a:endParaRPr lang="en-GB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0456" y="1424177"/>
            <a:ext cx="4558579" cy="417988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25" name="Picture 4" descr="https://cdn2.hubspot.net/hubfs/53/tools/email-signature-generator/icons/address-icon-2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8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868727" y="0"/>
            <a:ext cx="323273" cy="6858000"/>
          </a:xfrm>
          <a:prstGeom prst="rect">
            <a:avLst/>
          </a:prstGeom>
          <a:solidFill>
            <a:srgbClr val="309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0123637" y="6518967"/>
            <a:ext cx="23645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chemeClr val="tx2">
                    <a:lumMod val="10000"/>
                  </a:schemeClr>
                </a:solidFill>
              </a:rPr>
              <a:t>Version 1 – November 2022</a:t>
            </a:r>
            <a:endParaRPr lang="en-GB" sz="9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9" name="Picture 2" descr="https://lh3.googleusercontent.com/-45E9dVexLvqiAcQsxiV1_QLN34VozcagmSSwWwXhwXdwDRF9VrqSeC4SfhfSvKlTDuuGiteDw1Df9hiCxlMEis9obklYR99wPWyB78C--be_MBlPRghKaARBOL2SSQ60bK6y2eb">
            <a:extLst>
              <a:ext uri="{FF2B5EF4-FFF2-40B4-BE49-F238E27FC236}">
                <a16:creationId xmlns:a16="http://schemas.microsoft.com/office/drawing/2014/main" id="{C81C89DC-EB27-B848-99F9-6DA7444DE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23" y="5788377"/>
            <a:ext cx="2300221" cy="894930"/>
          </a:xfrm>
          <a:prstGeom prst="rect">
            <a:avLst/>
          </a:prstGeom>
          <a:noFill/>
          <a:effectLst>
            <a:reflection stA="8000" endPos="65000" dist="50800" dir="5400000" sy="-100000" algn="bl" rotWithShape="0"/>
            <a:softEdge rad="63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31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740" y="291189"/>
            <a:ext cx="4612807" cy="823104"/>
          </a:xfrm>
        </p:spPr>
        <p:txBody>
          <a:bodyPr>
            <a:normAutofit/>
          </a:bodyPr>
          <a:lstStyle/>
          <a:p>
            <a:r>
              <a:rPr lang="en-GB" sz="3200" b="1" u="sng" dirty="0" smtClean="0"/>
              <a:t>How do I activate ACCTS?</a:t>
            </a:r>
            <a:endParaRPr lang="en-GB" sz="3200" b="1" u="sng" dirty="0"/>
          </a:p>
        </p:txBody>
      </p:sp>
      <p:sp>
        <p:nvSpPr>
          <p:cNvPr id="10" name="Rectangle 9"/>
          <p:cNvSpPr/>
          <p:nvPr/>
        </p:nvSpPr>
        <p:spPr>
          <a:xfrm>
            <a:off x="11868727" y="0"/>
            <a:ext cx="323273" cy="6858000"/>
          </a:xfrm>
          <a:prstGeom prst="rect">
            <a:avLst/>
          </a:prstGeom>
          <a:solidFill>
            <a:srgbClr val="309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0123637" y="6518967"/>
            <a:ext cx="23645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chemeClr val="tx2">
                    <a:lumMod val="10000"/>
                  </a:schemeClr>
                </a:solidFill>
              </a:rPr>
              <a:t>Version 1 – November 2022</a:t>
            </a:r>
            <a:endParaRPr lang="en-GB" sz="9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8" name="Picture 2" descr="https://lh3.googleusercontent.com/-45E9dVexLvqiAcQsxiV1_QLN34VozcagmSSwWwXhwXdwDRF9VrqSeC4SfhfSvKlTDuuGiteDw1Df9hiCxlMEis9obklYR99wPWyB78C--be_MBlPRghKaARBOL2SSQ60bK6y2eb">
            <a:extLst>
              <a:ext uri="{FF2B5EF4-FFF2-40B4-BE49-F238E27FC236}">
                <a16:creationId xmlns:a16="http://schemas.microsoft.com/office/drawing/2014/main" id="{C81C89DC-EB27-B848-99F9-6DA7444DE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23" y="5788377"/>
            <a:ext cx="2300221" cy="894930"/>
          </a:xfrm>
          <a:prstGeom prst="rect">
            <a:avLst/>
          </a:prstGeom>
          <a:noFill/>
          <a:effectLst>
            <a:reflection stA="8000" endPos="65000" dist="50800" dir="5400000" sy="-100000" algn="bl" rotWithShape="0"/>
            <a:softEdge rad="63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phic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svg="http://schemas.microsoft.com/office/drawing/2016/SVG/main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="http://schemas.openxmlformats.org/wordprocessingml/2006/main" xmlns:w10="urn:schemas-microsoft-com:office:word" xmlns:v="urn:schemas-microsoft-com:vml" xmlns:oel="http://schemas.microsoft.com/office/2019/extlst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="" xmlns:lc="http://schemas.openxmlformats.org/drawingml/2006/lockedCanvas" r:embed="rId16"/>
              </a:ext>
            </a:extLst>
          </a:blip>
          <a:stretch>
            <a:fillRect/>
          </a:stretch>
        </p:blipFill>
        <p:spPr>
          <a:xfrm>
            <a:off x="3967798" y="149902"/>
            <a:ext cx="5943403" cy="64844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8050" y="2118424"/>
            <a:ext cx="3620439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Step 1: </a:t>
            </a:r>
            <a:r>
              <a:rPr lang="en-GB" sz="1600" dirty="0" smtClean="0"/>
              <a:t>Call 0333 016 9859</a:t>
            </a:r>
          </a:p>
          <a:p>
            <a:endParaRPr lang="en-GB" sz="1600" dirty="0"/>
          </a:p>
          <a:p>
            <a:r>
              <a:rPr lang="en-GB" sz="1600" b="1" dirty="0" smtClean="0"/>
              <a:t>Step 2: </a:t>
            </a:r>
            <a:r>
              <a:rPr lang="en-GB" sz="1600" dirty="0"/>
              <a:t>Online referral: </a:t>
            </a:r>
            <a:r>
              <a:rPr lang="en-GB" sz="1100" dirty="0"/>
              <a:t>https://www.referapatient.org/Patient/TransferServiceV2</a:t>
            </a:r>
          </a:p>
        </p:txBody>
      </p:sp>
    </p:spTree>
    <p:extLst>
      <p:ext uri="{BB962C8B-B14F-4D97-AF65-F5344CB8AC3E}">
        <p14:creationId xmlns:p14="http://schemas.microsoft.com/office/powerpoint/2010/main" val="3936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545" y="621341"/>
            <a:ext cx="4575510" cy="666086"/>
          </a:xfrm>
        </p:spPr>
        <p:txBody>
          <a:bodyPr>
            <a:normAutofit/>
          </a:bodyPr>
          <a:lstStyle/>
          <a:p>
            <a:r>
              <a:rPr lang="en-GB" sz="3200" b="1" u="sng" dirty="0" smtClean="0"/>
              <a:t>What transport gets used? </a:t>
            </a:r>
            <a:endParaRPr lang="en-GB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4340" y="3171910"/>
            <a:ext cx="3041620" cy="988859"/>
          </a:xfrm>
        </p:spPr>
        <p:txBody>
          <a:bodyPr>
            <a:normAutofit/>
          </a:bodyPr>
          <a:lstStyle/>
          <a:p>
            <a:r>
              <a:rPr lang="en-GB" sz="1600" dirty="0" smtClean="0"/>
              <a:t>C Class Mercedes Ambulance</a:t>
            </a:r>
          </a:p>
          <a:p>
            <a:r>
              <a:rPr lang="en-GB" sz="1600" dirty="0" err="1" smtClean="0"/>
              <a:t>Wi-fi</a:t>
            </a:r>
            <a:r>
              <a:rPr lang="en-GB" sz="1600" dirty="0" smtClean="0"/>
              <a:t> inside ambulance</a:t>
            </a:r>
            <a:endParaRPr lang="en-GB" sz="1600" dirty="0"/>
          </a:p>
        </p:txBody>
      </p:sp>
      <p:pic>
        <p:nvPicPr>
          <p:cNvPr id="2050" name="42C54DAB-49CE-4E8B-ACEC-CB29EF864439" descr="IMG_02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345" y="1958109"/>
            <a:ext cx="2569253" cy="3416462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E6742AD4-4315-4C66-A0B9-A7AA560C9069" descr="IMG_02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411" y="2484835"/>
            <a:ext cx="3062805" cy="2435887"/>
          </a:xfrm>
          <a:prstGeom prst="rect">
            <a:avLst/>
          </a:prstGeom>
          <a:noFill/>
          <a:ln>
            <a:noFill/>
          </a:ln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143861" y="6513381"/>
            <a:ext cx="23645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chemeClr val="tx2">
                    <a:lumMod val="10000"/>
                  </a:schemeClr>
                </a:solidFill>
              </a:rPr>
              <a:t>Version 1 – November 2022</a:t>
            </a:r>
            <a:endParaRPr lang="en-GB" sz="9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868727" y="0"/>
            <a:ext cx="323273" cy="6858000"/>
          </a:xfrm>
          <a:prstGeom prst="rect">
            <a:avLst/>
          </a:prstGeom>
          <a:solidFill>
            <a:srgbClr val="309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2" descr="https://lh3.googleusercontent.com/-45E9dVexLvqiAcQsxiV1_QLN34VozcagmSSwWwXhwXdwDRF9VrqSeC4SfhfSvKlTDuuGiteDw1Df9hiCxlMEis9obklYR99wPWyB78C--be_MBlPRghKaARBOL2SSQ60bK6y2eb">
            <a:extLst>
              <a:ext uri="{FF2B5EF4-FFF2-40B4-BE49-F238E27FC236}">
                <a16:creationId xmlns:a16="http://schemas.microsoft.com/office/drawing/2014/main" id="{C81C89DC-EB27-B848-99F9-6DA7444DE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23" y="5788377"/>
            <a:ext cx="2300221" cy="894930"/>
          </a:xfrm>
          <a:prstGeom prst="rect">
            <a:avLst/>
          </a:prstGeom>
          <a:noFill/>
          <a:effectLst>
            <a:reflection stA="8000" endPos="65000" dist="50800" dir="5400000" sy="-100000" algn="bl" rotWithShape="0"/>
            <a:softEdge rad="63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82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5219" y="553852"/>
            <a:ext cx="4918464" cy="739977"/>
          </a:xfrm>
        </p:spPr>
        <p:txBody>
          <a:bodyPr>
            <a:noAutofit/>
          </a:bodyPr>
          <a:lstStyle/>
          <a:p>
            <a:r>
              <a:rPr lang="en-GB" sz="3200" b="1" u="sng" dirty="0" smtClean="0"/>
              <a:t>What equipment gets used?</a:t>
            </a:r>
            <a:endParaRPr lang="en-GB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2604" y="1530004"/>
            <a:ext cx="5094089" cy="2683778"/>
          </a:xfrm>
        </p:spPr>
        <p:txBody>
          <a:bodyPr>
            <a:normAutofit lnSpcReduction="10000"/>
          </a:bodyPr>
          <a:lstStyle/>
          <a:p>
            <a:r>
              <a:rPr lang="en-GB" sz="1600" dirty="0" err="1" smtClean="0"/>
              <a:t>Ferno</a:t>
            </a:r>
            <a:r>
              <a:rPr lang="en-GB" sz="1600" dirty="0" smtClean="0"/>
              <a:t> CEN-compliant trolley (patient weight &lt;250kg)</a:t>
            </a:r>
          </a:p>
          <a:p>
            <a:r>
              <a:rPr lang="en-GB" sz="1600" dirty="0" smtClean="0"/>
              <a:t>Dedicated mount and infusion rack</a:t>
            </a:r>
          </a:p>
          <a:p>
            <a:r>
              <a:rPr lang="en-GB" sz="1600" dirty="0" err="1" smtClean="0"/>
              <a:t>Bbraun</a:t>
            </a:r>
            <a:r>
              <a:rPr lang="en-GB" sz="1600" dirty="0" smtClean="0"/>
              <a:t> space plus infusion pump</a:t>
            </a:r>
          </a:p>
          <a:p>
            <a:r>
              <a:rPr lang="en-GB" sz="1600" dirty="0" err="1" smtClean="0"/>
              <a:t>Laerdal</a:t>
            </a:r>
            <a:r>
              <a:rPr lang="en-GB" sz="1600" dirty="0" smtClean="0"/>
              <a:t> Suction Unit</a:t>
            </a:r>
          </a:p>
          <a:p>
            <a:r>
              <a:rPr lang="en-GB" sz="1600" dirty="0" smtClean="0"/>
              <a:t>Hamilton T1 Ventilator</a:t>
            </a:r>
          </a:p>
          <a:p>
            <a:r>
              <a:rPr lang="en-GB" sz="1600" dirty="0" smtClean="0"/>
              <a:t>Medication bag</a:t>
            </a:r>
          </a:p>
          <a:p>
            <a:r>
              <a:rPr lang="en-GB" sz="1600" dirty="0" smtClean="0"/>
              <a:t>Equipment </a:t>
            </a:r>
            <a:r>
              <a:rPr lang="en-GB" sz="1600" dirty="0" smtClean="0"/>
              <a:t>bag</a:t>
            </a:r>
          </a:p>
          <a:p>
            <a:r>
              <a:rPr lang="en-GB" sz="1600" dirty="0" smtClean="0"/>
              <a:t>Lucas</a:t>
            </a:r>
            <a:endParaRPr lang="en-GB" sz="1600" dirty="0" smtClean="0"/>
          </a:p>
          <a:p>
            <a:endParaRPr lang="en-GB" dirty="0"/>
          </a:p>
        </p:txBody>
      </p:sp>
      <p:pic>
        <p:nvPicPr>
          <p:cNvPr id="1026" name="Picture 2" descr="Laerdal Suction Unit - with Serres Contai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753" y="3429000"/>
            <a:ext cx="1695266" cy="16952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AMILTON-T1 transport ventilator | Hamilton Medic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872" y="3726376"/>
            <a:ext cx="1796854" cy="179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paceplus Infusomat®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279" y="4696861"/>
            <a:ext cx="2550344" cy="1740610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ritical Care Patient Transfer Bag - Openhouse Produc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373" y="1100494"/>
            <a:ext cx="2066205" cy="2066205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85C824E5-BED5-4CB1-B85A-C529530948AF" descr="IMG_027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57" y="287781"/>
            <a:ext cx="2623193" cy="2250066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1868727" y="0"/>
            <a:ext cx="323273" cy="6858000"/>
          </a:xfrm>
          <a:prstGeom prst="rect">
            <a:avLst/>
          </a:prstGeom>
          <a:solidFill>
            <a:srgbClr val="309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10123637" y="6518967"/>
            <a:ext cx="23645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chemeClr val="tx2">
                    <a:lumMod val="10000"/>
                  </a:schemeClr>
                </a:solidFill>
              </a:rPr>
              <a:t>Version 1 – November 2022</a:t>
            </a:r>
            <a:endParaRPr lang="en-GB" sz="9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5" name="Picture 2" descr="https://lh3.googleusercontent.com/-45E9dVexLvqiAcQsxiV1_QLN34VozcagmSSwWwXhwXdwDRF9VrqSeC4SfhfSvKlTDuuGiteDw1Df9hiCxlMEis9obklYR99wPWyB78C--be_MBlPRghKaARBOL2SSQ60bK6y2eb">
            <a:extLst>
              <a:ext uri="{FF2B5EF4-FFF2-40B4-BE49-F238E27FC236}">
                <a16:creationId xmlns:a16="http://schemas.microsoft.com/office/drawing/2014/main" id="{C81C89DC-EB27-B848-99F9-6DA7444DE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23" y="5788377"/>
            <a:ext cx="2300221" cy="894930"/>
          </a:xfrm>
          <a:prstGeom prst="rect">
            <a:avLst/>
          </a:prstGeom>
          <a:noFill/>
          <a:effectLst>
            <a:reflection stA="8000" endPos="65000" dist="50800" dir="5400000" sy="-100000" algn="bl" rotWithShape="0"/>
            <a:softEdge rad="63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05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7935" y="125672"/>
            <a:ext cx="4136039" cy="878522"/>
          </a:xfrm>
        </p:spPr>
        <p:txBody>
          <a:bodyPr>
            <a:normAutofit/>
          </a:bodyPr>
          <a:lstStyle/>
          <a:p>
            <a:r>
              <a:rPr lang="en-GB" sz="3200" b="1" u="sng" dirty="0" smtClean="0"/>
              <a:t>What do I need to do?</a:t>
            </a:r>
            <a:endParaRPr lang="en-GB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2" y="1321624"/>
            <a:ext cx="8595360" cy="4351337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GB" sz="1400" dirty="0" smtClean="0"/>
              <a:t>Complete the checklist prior to Transfer arrival, prepare patient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GB" sz="1400" dirty="0" smtClean="0"/>
              <a:t>Complete referring/receiving hospital feedback (QR code)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GB" sz="1400" dirty="0" smtClean="0"/>
              <a:t>Patient feedback (if appropriate)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GB" sz="1400" dirty="0" smtClean="0"/>
              <a:t>Transfer admin team, follow up phone call (24-48hrs) at receiving hospita</a:t>
            </a:r>
            <a:r>
              <a:rPr lang="en-GB" sz="1400" dirty="0"/>
              <a:t>l</a:t>
            </a:r>
            <a:endParaRPr lang="en-GB" sz="14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11868727" y="0"/>
            <a:ext cx="323273" cy="6858000"/>
          </a:xfrm>
          <a:prstGeom prst="rect">
            <a:avLst/>
          </a:prstGeom>
          <a:solidFill>
            <a:srgbClr val="309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0123637" y="6518967"/>
            <a:ext cx="23645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chemeClr val="tx2">
                    <a:lumMod val="10000"/>
                  </a:schemeClr>
                </a:solidFill>
              </a:rPr>
              <a:t>Version 1 – November 2022</a:t>
            </a:r>
            <a:endParaRPr lang="en-GB" sz="9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" name="Picture 2" descr="https://lh3.googleusercontent.com/-45E9dVexLvqiAcQsxiV1_QLN34VozcagmSSwWwXhwXdwDRF9VrqSeC4SfhfSvKlTDuuGiteDw1Df9hiCxlMEis9obklYR99wPWyB78C--be_MBlPRghKaARBOL2SSQ60bK6y2eb">
            <a:extLst>
              <a:ext uri="{FF2B5EF4-FFF2-40B4-BE49-F238E27FC236}">
                <a16:creationId xmlns:a16="http://schemas.microsoft.com/office/drawing/2014/main" id="{C81C89DC-EB27-B848-99F9-6DA7444DE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23" y="5788377"/>
            <a:ext cx="2300221" cy="894930"/>
          </a:xfrm>
          <a:prstGeom prst="rect">
            <a:avLst/>
          </a:prstGeom>
          <a:noFill/>
          <a:effectLst>
            <a:reflection stA="8000" endPos="65000" dist="50800" dir="5400000" sy="-100000" algn="bl" rotWithShape="0"/>
            <a:softEdge rad="63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856" y="214528"/>
            <a:ext cx="4620326" cy="608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63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10278</TotalTime>
  <Words>449</Words>
  <Application>Microsoft Office PowerPoint</Application>
  <PresentationFormat>Widescreen</PresentationFormat>
  <Paragraphs>66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PowerPoint Presentation</vt:lpstr>
      <vt:lpstr>Why is there a need for an Adult Critical Care Transfer Service?</vt:lpstr>
      <vt:lpstr>Who are ACCTS?</vt:lpstr>
      <vt:lpstr>Who are ACCTS?</vt:lpstr>
      <vt:lpstr>Where are ACCTS located?</vt:lpstr>
      <vt:lpstr>How do I activate ACCTS?</vt:lpstr>
      <vt:lpstr>What transport gets used? </vt:lpstr>
      <vt:lpstr>What equipment gets used?</vt:lpstr>
      <vt:lpstr>What do I need to do?</vt:lpstr>
      <vt:lpstr>Want to spend time with ACCTS?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Ambulance Environment</dc:title>
  <dc:creator>Microsoft Office User</dc:creator>
  <cp:lastModifiedBy>NEEDHAM, Malachi (CAMBRIDGE UNIVERSITY HOSPITALS NHS FOUNDATION TRUST)</cp:lastModifiedBy>
  <cp:revision>63</cp:revision>
  <dcterms:created xsi:type="dcterms:W3CDTF">2022-02-13T12:04:39Z</dcterms:created>
  <dcterms:modified xsi:type="dcterms:W3CDTF">2023-05-23T10:38:36Z</dcterms:modified>
</cp:coreProperties>
</file>